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6" r:id="rId3"/>
    <p:sldId id="257" r:id="rId4"/>
    <p:sldId id="259" r:id="rId5"/>
    <p:sldId id="260" r:id="rId6"/>
    <p:sldId id="261" r:id="rId7"/>
    <p:sldId id="262" r:id="rId8"/>
    <p:sldId id="275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 Mousel" initials="MM" lastIdx="0" clrIdx="0">
    <p:extLst>
      <p:ext uri="{19B8F6BF-5375-455C-9EA6-DF929625EA0E}">
        <p15:presenceInfo xmlns:p15="http://schemas.microsoft.com/office/powerpoint/2012/main" userId="S-1-5-21-3210268068-3955779823-4248853682-1058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6"/>
    <p:restoredTop sz="77514" autoAdjust="0"/>
  </p:normalViewPr>
  <p:slideViewPr>
    <p:cSldViewPr>
      <p:cViewPr varScale="1">
        <p:scale>
          <a:sx n="115" d="100"/>
          <a:sy n="115" d="100"/>
        </p:scale>
        <p:origin x="1536" y="108"/>
      </p:cViewPr>
      <p:guideLst>
        <p:guide orient="horz" pos="2160"/>
        <p:guide pos="2880"/>
        <p:guide orient="horz"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4" d="100"/>
          <a:sy n="34" d="100"/>
        </p:scale>
        <p:origin x="-142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51FA6C-69CC-3D47-8152-FED52A2567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CD92A97-CC12-B74A-93AE-C0816DABB7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5B29C9E-F37A-4534-980C-FF47D3737EDB}" type="datetimeFigureOut">
              <a:rPr lang="fr-LU"/>
              <a:pPr>
                <a:defRPr/>
              </a:pPr>
              <a:t>25/02/2021</a:t>
            </a:fld>
            <a:endParaRPr lang="fr-LU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49A56C-FEA7-4F4D-91D4-5ECF15D9D6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FB0D30B-E4A7-9F4C-AA64-1396C37D06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6C10560-2DED-4247-A6E4-E94BEFFB5FB3}" type="slidenum">
              <a:rPr lang="fr-LU" altLang="fr-FR"/>
              <a:pPr>
                <a:defRPr/>
              </a:pPr>
              <a:t>‹N°›</a:t>
            </a:fld>
            <a:endParaRPr lang="fr-LU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B741E18-4E13-C143-8B22-C1E2784E31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775154-4F4F-4C44-AB02-1BF899F7A7A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790682F-9840-47F0-B710-B131D30B0D92}" type="datetimeFigureOut">
              <a:rPr lang="fr-LU"/>
              <a:pPr>
                <a:defRPr/>
              </a:pPr>
              <a:t>25/02/2021</a:t>
            </a:fld>
            <a:endParaRPr lang="fr-LU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E935368-1F89-8146-84A0-014539E9CC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LU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97397047-202C-554F-BA9F-A8DD6D4B2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LU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702A4C-B322-E24F-B38F-1F3CAFCEF4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896F4F-CF21-964F-946C-7D8B4AA563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BA6CD95-5D8C-4D7B-953E-18779B519A5A}" type="slidenum">
              <a:rPr lang="fr-LU" altLang="fr-FR"/>
              <a:pPr>
                <a:defRPr/>
              </a:pPr>
              <a:t>‹N°›</a:t>
            </a:fld>
            <a:endParaRPr lang="fr-LU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LU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7862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LU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LU" altLang="fr-FR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8086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72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7645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64149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694376"/>
            <a:ext cx="6858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F7DF8C-1BB7-47D0-8D3A-3112AB771EC4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7703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C8C09-FFD6-405A-8A03-056F89742470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7421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C8C09-FFD6-405A-8A03-056F89742470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8436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C8C09-FFD6-405A-8A03-056F89742470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1931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C8C09-FFD6-405A-8A03-056F89742470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49925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C8C09-FFD6-405A-8A03-056F89742470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8531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C8C09-FFD6-405A-8A03-056F89742470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31268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67780-CC72-4896-BF0A-C45BE58044F4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5330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9A5C3-B5DB-4ED3-969B-E7356FA47EC3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0529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3449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64149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693675"/>
            <a:ext cx="6858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642F2-852C-4206-8496-84751EDC9A5A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7729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C460E-BE5C-457F-9D52-611E06D9189A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44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/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77760-B5B6-4CBD-A3C4-60DE9DD60F32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721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21EC6-5DB2-4D24-86A0-E8AA4AD87334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2811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A48FE-7E9B-48E7-9E8C-C261CA23B60D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1115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E43DB-3CBB-404C-8053-80F5F949AE6F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497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ABCB9-987F-4BBE-943C-031F39912F6B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748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r>
              <a:rPr lang="fr-FR" altLang="fr-FR" smtClean="0"/>
              <a:t>19/12/2019</a:t>
            </a: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r>
              <a:rPr lang="en-US" altLang="fr-FR" smtClean="0"/>
              <a:t>Workshop LTPES / Anamarija Tunjic, Max Mousel</a:t>
            </a: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fld id="{AA6C8C09-FFD6-405A-8A03-056F89742470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2812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11188" y="2133600"/>
            <a:ext cx="7772400" cy="1736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LU" altLang="fr-FR" sz="3200" dirty="0" smtClean="0"/>
              <a:t/>
            </a:r>
            <a:br>
              <a:rPr lang="fr-LU" altLang="fr-FR" sz="3200" dirty="0" smtClean="0"/>
            </a:br>
            <a:r>
              <a:rPr lang="fr-LU" altLang="fr-FR" sz="3200" dirty="0" smtClean="0"/>
              <a:t/>
            </a:r>
            <a:br>
              <a:rPr lang="fr-LU" altLang="fr-FR" sz="3200" dirty="0" smtClean="0"/>
            </a:br>
            <a:r>
              <a:rPr lang="fr-LU" altLang="fr-FR" sz="3200" dirty="0" smtClean="0"/>
              <a:t/>
            </a:r>
            <a:br>
              <a:rPr lang="fr-LU" altLang="fr-FR" sz="3200" dirty="0" smtClean="0"/>
            </a:br>
            <a:endParaRPr lang="fr-FR" altLang="fr-FR" sz="3200" dirty="0" smtClean="0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3569" y="4738686"/>
            <a:ext cx="7633344" cy="1801711"/>
          </a:xfrm>
        </p:spPr>
        <p:txBody>
          <a:bodyPr>
            <a:normAutofit/>
          </a:bodyPr>
          <a:lstStyle/>
          <a:p>
            <a:pPr algn="ctr" eaLnBrk="1" hangingPunct="1"/>
            <a:endParaRPr lang="fr-LU" altLang="fr-FR" sz="1800" b="1" dirty="0" smtClean="0"/>
          </a:p>
          <a:p>
            <a:pPr algn="ctr" eaLnBrk="1" hangingPunct="1"/>
            <a:endParaRPr lang="fr-LU" altLang="fr-FR" sz="1800" b="1" dirty="0" smtClean="0"/>
          </a:p>
          <a:p>
            <a:pPr algn="ctr" eaLnBrk="1" hangingPunct="1"/>
            <a:endParaRPr lang="fr-LU" altLang="fr-FR" sz="1800" b="1" dirty="0" smtClean="0"/>
          </a:p>
          <a:p>
            <a:pPr algn="ctr" eaLnBrk="1" hangingPunct="1"/>
            <a:endParaRPr lang="fr-LU" altLang="fr-FR" sz="1800" b="1" dirty="0" smtClean="0"/>
          </a:p>
          <a:p>
            <a:pPr eaLnBrk="1" hangingPunct="1"/>
            <a:endParaRPr lang="fr-LU" altLang="fr-FR" sz="1800" dirty="0" smtClean="0"/>
          </a:p>
          <a:p>
            <a:pPr eaLnBrk="1" hangingPunct="1"/>
            <a:endParaRPr lang="fr-LU" altLang="fr-FR" sz="4300" dirty="0" smtClean="0"/>
          </a:p>
          <a:p>
            <a:pPr eaLnBrk="1" hangingPunct="1"/>
            <a:endParaRPr lang="fr-LU" altLang="fr-FR" sz="1800" dirty="0" smtClean="0"/>
          </a:p>
          <a:p>
            <a:pPr eaLnBrk="1" hangingPunct="1"/>
            <a:endParaRPr lang="fr-LU" altLang="fr-FR" sz="1800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287016" y="548680"/>
            <a:ext cx="88569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600" b="1" dirty="0" smtClean="0"/>
              <a:t>La crise sanitaire et ses conséquences: </a:t>
            </a:r>
          </a:p>
          <a:p>
            <a:pPr algn="ctr">
              <a:lnSpc>
                <a:spcPct val="150000"/>
              </a:lnSpc>
            </a:pPr>
            <a:r>
              <a:rPr lang="fr-FR" sz="2600" b="1" dirty="0" smtClean="0"/>
              <a:t>Quels impacts sur les droits humains? </a:t>
            </a:r>
          </a:p>
          <a:p>
            <a:pPr algn="ctr">
              <a:lnSpc>
                <a:spcPct val="150000"/>
              </a:lnSpc>
            </a:pPr>
            <a:r>
              <a:rPr lang="de-DE" sz="2000" dirty="0" smtClean="0"/>
              <a:t>Rapport de la </a:t>
            </a:r>
            <a:r>
              <a:rPr lang="de-DE" sz="2000" dirty="0" smtClean="0"/>
              <a:t>CCDH</a:t>
            </a:r>
            <a:endParaRPr lang="de-DE" sz="2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440160" y="4415520"/>
            <a:ext cx="7164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LU" altLang="fr-FR" dirty="0" smtClean="0"/>
              <a:t>Introduction par Gilbert Pregno, Président de la CCDH</a:t>
            </a:r>
          </a:p>
          <a:p>
            <a:pPr algn="ctr"/>
            <a:r>
              <a:rPr lang="fr-LU" altLang="fr-FR" dirty="0" smtClean="0"/>
              <a:t>Présentation </a:t>
            </a:r>
            <a:r>
              <a:rPr lang="fr-LU" altLang="fr-FR" dirty="0"/>
              <a:t>par Anamarija </a:t>
            </a:r>
            <a:r>
              <a:rPr lang="fr-LU" altLang="fr-FR" dirty="0" err="1"/>
              <a:t>Tunjic</a:t>
            </a:r>
            <a:r>
              <a:rPr lang="fr-LU" altLang="fr-FR" dirty="0"/>
              <a:t> et Max </a:t>
            </a:r>
            <a:r>
              <a:rPr lang="fr-LU" altLang="fr-FR" dirty="0" smtClean="0"/>
              <a:t>Mousel</a:t>
            </a:r>
            <a:endParaRPr lang="fr-LU" alt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a) Naissances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Traitement digne des femmes enceintes: garantir leur droit d’être accompagnées par la personne de leur choix, avant, pendant et après l’accouchement</a:t>
            </a:r>
          </a:p>
          <a:p>
            <a:endParaRPr lang="fr-FR" dirty="0" smtClean="0"/>
          </a:p>
          <a:p>
            <a:r>
              <a:rPr lang="fr-FR" dirty="0" smtClean="0"/>
              <a:t>Délai d’un mois pour déclarer la naissance d’un enfant vs. l’intérêt supérieur de l’enfant: Solutions alternatives?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3191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b) </a:t>
            </a:r>
            <a:r>
              <a:rPr lang="en-US" dirty="0" err="1" smtClean="0"/>
              <a:t>Réunions</a:t>
            </a:r>
            <a:r>
              <a:rPr lang="en-US" dirty="0" smtClean="0"/>
              <a:t> </a:t>
            </a:r>
            <a:r>
              <a:rPr lang="en-US" dirty="0" err="1" smtClean="0"/>
              <a:t>familiales</a:t>
            </a:r>
            <a:r>
              <a:rPr lang="en-US" dirty="0" smtClean="0"/>
              <a:t> pour </a:t>
            </a:r>
            <a:r>
              <a:rPr lang="en-US" dirty="0" err="1" smtClean="0"/>
              <a:t>ressortissants</a:t>
            </a:r>
            <a:r>
              <a:rPr lang="en-US" dirty="0" smtClean="0"/>
              <a:t> de pays tiers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Restriction générale du droit au respect de la vie privée et familiale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Impossibilité pour certaines personnes ressortissants de pays tiers de l’UE de venir au Luxembourg</a:t>
            </a:r>
          </a:p>
          <a:p>
            <a:endParaRPr lang="en-US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06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c) </a:t>
            </a:r>
            <a:r>
              <a:rPr lang="en-US" dirty="0" err="1" smtClean="0"/>
              <a:t>Enfants</a:t>
            </a:r>
            <a:r>
              <a:rPr lang="en-US" dirty="0" smtClean="0"/>
              <a:t> et </a:t>
            </a:r>
            <a:r>
              <a:rPr lang="en-US" dirty="0" err="1" smtClean="0"/>
              <a:t>jeunes</a:t>
            </a:r>
            <a:r>
              <a:rPr lang="en-US" dirty="0" smtClean="0"/>
              <a:t> </a:t>
            </a:r>
            <a:r>
              <a:rPr lang="en-US" dirty="0" err="1" smtClean="0"/>
              <a:t>adultes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Importance du droit à une </a:t>
            </a:r>
            <a:r>
              <a:rPr lang="fr-FR" dirty="0"/>
              <a:t>é</a:t>
            </a:r>
            <a:r>
              <a:rPr lang="fr-FR" dirty="0" smtClean="0"/>
              <a:t>ducation </a:t>
            </a:r>
          </a:p>
          <a:p>
            <a:endParaRPr lang="fr-FR" dirty="0" smtClean="0"/>
          </a:p>
          <a:p>
            <a:r>
              <a:rPr lang="fr-FR" dirty="0" smtClean="0"/>
              <a:t>Impacts de l’isolement social sur la santé mentale et risque de décrochage scolaire</a:t>
            </a:r>
          </a:p>
          <a:p>
            <a:endParaRPr lang="fr-FR" dirty="0" smtClean="0"/>
          </a:p>
          <a:p>
            <a:r>
              <a:rPr lang="fr-FR" dirty="0" smtClean="0"/>
              <a:t>Aggravation d’inégalités préexistantes </a:t>
            </a:r>
          </a:p>
          <a:p>
            <a:endParaRPr lang="fr-FR" dirty="0" smtClean="0"/>
          </a:p>
          <a:p>
            <a:r>
              <a:rPr lang="fr-FR" dirty="0" smtClean="0"/>
              <a:t>Veiller au maintien des activités du service de médecine scolaire</a:t>
            </a:r>
          </a:p>
          <a:p>
            <a:endParaRPr lang="fr-FR" dirty="0" smtClean="0"/>
          </a:p>
          <a:p>
            <a:r>
              <a:rPr lang="fr-FR" dirty="0" smtClean="0"/>
              <a:t>Prise en compte des besoins des enfants, parents et du personnel éducatif et encadrant</a:t>
            </a:r>
          </a:p>
          <a:p>
            <a:endParaRPr lang="fr-FR" dirty="0" smtClean="0"/>
          </a:p>
          <a:p>
            <a:r>
              <a:rPr lang="fr-FR" dirty="0" smtClean="0"/>
              <a:t>Remédier au manque d’enseignants </a:t>
            </a:r>
          </a:p>
          <a:p>
            <a:endParaRPr lang="en-US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382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d) </a:t>
            </a:r>
            <a:r>
              <a:rPr lang="en-US" dirty="0" err="1" smtClean="0"/>
              <a:t>Familles</a:t>
            </a:r>
            <a:r>
              <a:rPr lang="en-US" dirty="0" smtClean="0"/>
              <a:t> </a:t>
            </a:r>
            <a:r>
              <a:rPr lang="en-US" dirty="0" err="1" smtClean="0"/>
              <a:t>monoparentales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Renforcement du risque de précarité auquel sont exposées les familles monoparentales</a:t>
            </a:r>
          </a:p>
          <a:p>
            <a:endParaRPr lang="fr-FR" dirty="0" smtClean="0"/>
          </a:p>
          <a:p>
            <a:r>
              <a:rPr lang="fr-FR" dirty="0" smtClean="0"/>
              <a:t>Surreprésentation des familles monoparentales dans des domaines essentiels pour le fonctionnement du système </a:t>
            </a:r>
          </a:p>
          <a:p>
            <a:endParaRPr lang="fr-FR" dirty="0" smtClean="0"/>
          </a:p>
          <a:p>
            <a:r>
              <a:rPr lang="fr-FR" dirty="0" smtClean="0"/>
              <a:t>Mesures spécifiques pour protéger davantage ces personnes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918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e) Violence </a:t>
            </a:r>
            <a:r>
              <a:rPr lang="en-US" dirty="0" err="1" smtClean="0"/>
              <a:t>domestique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Mise en garde contre les chiffres officiels</a:t>
            </a:r>
          </a:p>
          <a:p>
            <a:endParaRPr lang="fr-FR" dirty="0" smtClean="0"/>
          </a:p>
          <a:p>
            <a:r>
              <a:rPr lang="fr-FR" dirty="0" smtClean="0"/>
              <a:t>Quelques initiatives positives</a:t>
            </a:r>
          </a:p>
          <a:p>
            <a:endParaRPr lang="fr-FR" dirty="0" smtClean="0"/>
          </a:p>
          <a:p>
            <a:r>
              <a:rPr lang="fr-FR" dirty="0" smtClean="0"/>
              <a:t>Allouer des ressources suffisantes aux services d’assistance et mettre en place une hotline disponible 24h/24 7j/j , conformément à la Convention d’Istanbul</a:t>
            </a:r>
          </a:p>
          <a:p>
            <a:endParaRPr lang="fr-FR" dirty="0" smtClean="0"/>
          </a:p>
          <a:p>
            <a:r>
              <a:rPr lang="fr-FR" dirty="0" smtClean="0"/>
              <a:t>Inclure les droits des personnes LGBTI+ dans les stratégies et mesures d’aide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586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smtClean="0"/>
              <a:t>Les </a:t>
            </a:r>
            <a:r>
              <a:rPr lang="en-US" dirty="0" err="1" smtClean="0"/>
              <a:t>personnes</a:t>
            </a:r>
            <a:r>
              <a:rPr lang="en-US" dirty="0" smtClean="0"/>
              <a:t> </a:t>
            </a:r>
            <a:r>
              <a:rPr lang="en-US" dirty="0" smtClean="0"/>
              <a:t>vivant </a:t>
            </a:r>
            <a:r>
              <a:rPr lang="en-US" dirty="0" err="1" smtClean="0"/>
              <a:t>dans</a:t>
            </a:r>
            <a:r>
              <a:rPr lang="en-US" dirty="0" smtClean="0"/>
              <a:t> des institutions </a:t>
            </a:r>
            <a:r>
              <a:rPr lang="en-US" dirty="0" err="1" smtClean="0"/>
              <a:t>ou</a:t>
            </a:r>
            <a:r>
              <a:rPr lang="en-US" dirty="0" smtClean="0"/>
              <a:t> foyers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Absence de règles claires et harmonisées</a:t>
            </a:r>
          </a:p>
          <a:p>
            <a:endParaRPr lang="fr-FR" dirty="0" smtClean="0"/>
          </a:p>
          <a:p>
            <a:r>
              <a:rPr lang="fr-FR" dirty="0" smtClean="0"/>
              <a:t>Négligence de la santé psychologique et sociale</a:t>
            </a:r>
          </a:p>
          <a:p>
            <a:endParaRPr lang="fr-FR" dirty="0" smtClean="0"/>
          </a:p>
          <a:p>
            <a:r>
              <a:rPr lang="fr-FR" dirty="0" smtClean="0"/>
              <a:t>Importance d’étudier la situation des personnes concernées</a:t>
            </a:r>
          </a:p>
          <a:p>
            <a:endParaRPr lang="fr-FR" dirty="0" smtClean="0"/>
          </a:p>
          <a:p>
            <a:r>
              <a:rPr lang="fr-FR" dirty="0" smtClean="0"/>
              <a:t>Leurs droits humains ne doivent pas être mis en suspens </a:t>
            </a:r>
          </a:p>
          <a:p>
            <a:endParaRPr lang="fr-FR" dirty="0" smtClean="0"/>
          </a:p>
          <a:p>
            <a:r>
              <a:rPr lang="fr-FR" dirty="0" smtClean="0"/>
              <a:t>Adopter une approche inclusive </a:t>
            </a:r>
          </a:p>
          <a:p>
            <a:endParaRPr lang="fr-FR" dirty="0" smtClean="0"/>
          </a:p>
          <a:p>
            <a:r>
              <a:rPr lang="fr-FR" dirty="0" smtClean="0"/>
              <a:t>Revaloriser les professions de soins et de santé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57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 </a:t>
            </a:r>
            <a:r>
              <a:rPr lang="en-US" dirty="0" smtClean="0"/>
              <a:t>Les </a:t>
            </a:r>
            <a:r>
              <a:rPr lang="en-US" dirty="0" err="1" smtClean="0"/>
              <a:t>personnes</a:t>
            </a:r>
            <a:r>
              <a:rPr lang="en-US" dirty="0" smtClean="0"/>
              <a:t> </a:t>
            </a:r>
            <a:r>
              <a:rPr lang="en-US" dirty="0" err="1" smtClean="0"/>
              <a:t>impactées</a:t>
            </a:r>
            <a:r>
              <a:rPr lang="en-US" dirty="0" smtClean="0"/>
              <a:t> par la </a:t>
            </a:r>
            <a:r>
              <a:rPr lang="en-US" dirty="0" err="1" smtClean="0"/>
              <a:t>crise</a:t>
            </a:r>
            <a:r>
              <a:rPr lang="en-US" dirty="0" smtClean="0"/>
              <a:t> du </a:t>
            </a:r>
            <a:r>
              <a:rPr lang="en-US" dirty="0" err="1" smtClean="0"/>
              <a:t>logement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Droit à un logement convenable</a:t>
            </a:r>
          </a:p>
          <a:p>
            <a:endParaRPr lang="fr-FR" dirty="0" smtClean="0"/>
          </a:p>
          <a:p>
            <a:r>
              <a:rPr lang="fr-FR" dirty="0" smtClean="0"/>
              <a:t>Remise en question depuis des années et aggravation de la situation par la pandémie </a:t>
            </a:r>
          </a:p>
          <a:p>
            <a:endParaRPr lang="fr-FR" dirty="0" smtClean="0"/>
          </a:p>
          <a:p>
            <a:r>
              <a:rPr lang="fr-FR" dirty="0" smtClean="0"/>
              <a:t>Certaines mesures positives</a:t>
            </a:r>
          </a:p>
          <a:p>
            <a:endParaRPr lang="fr-FR" dirty="0" smtClean="0"/>
          </a:p>
          <a:p>
            <a:r>
              <a:rPr lang="fr-FR" dirty="0" smtClean="0"/>
              <a:t>Expulsions pendant la période hivernale</a:t>
            </a:r>
          </a:p>
          <a:p>
            <a:endParaRPr lang="fr-FR" dirty="0" smtClean="0"/>
          </a:p>
          <a:p>
            <a:r>
              <a:rPr lang="fr-FR" dirty="0" smtClean="0"/>
              <a:t>Trouver des solutions à court, à moyen et à long terme pour résoudre les problèmes structurels</a:t>
            </a:r>
          </a:p>
          <a:p>
            <a:endParaRPr lang="en-US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0398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F. </a:t>
            </a:r>
            <a:r>
              <a:rPr lang="en-US" dirty="0" smtClean="0"/>
              <a:t>Les </a:t>
            </a:r>
            <a:r>
              <a:rPr lang="en-US" dirty="0" err="1" smtClean="0"/>
              <a:t>personnes</a:t>
            </a:r>
            <a:r>
              <a:rPr lang="en-US" dirty="0" smtClean="0"/>
              <a:t> </a:t>
            </a:r>
            <a:r>
              <a:rPr lang="en-US" dirty="0" smtClean="0"/>
              <a:t>sans </a:t>
            </a:r>
            <a:r>
              <a:rPr lang="en-US" dirty="0" err="1" smtClean="0"/>
              <a:t>abris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Constat général: les besoins de cette population ne sont pas systématiquement pris en compte</a:t>
            </a:r>
          </a:p>
          <a:p>
            <a:endParaRPr lang="fr-FR" dirty="0" smtClean="0"/>
          </a:p>
          <a:p>
            <a:r>
              <a:rPr lang="fr-FR" dirty="0" smtClean="0"/>
              <a:t>Allouer les ressources nécessaires aux associations du terrain qui jouent un rôle crucial dans la protection des droits des personnes sans abris</a:t>
            </a:r>
          </a:p>
          <a:p>
            <a:endParaRPr lang="fr-FR" dirty="0" smtClean="0"/>
          </a:p>
          <a:p>
            <a:r>
              <a:rPr lang="fr-FR" dirty="0" smtClean="0"/>
              <a:t>Introduire une couverture sanitaire universelle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354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 </a:t>
            </a:r>
            <a:r>
              <a:rPr lang="en-US" dirty="0" smtClean="0"/>
              <a:t>Les </a:t>
            </a:r>
            <a:r>
              <a:rPr lang="en-US" dirty="0" err="1" smtClean="0"/>
              <a:t>travailleurs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Points positifs : mesures d’aide et de soutien </a:t>
            </a:r>
          </a:p>
          <a:p>
            <a:endParaRPr lang="fr-FR" dirty="0" smtClean="0"/>
          </a:p>
          <a:p>
            <a:r>
              <a:rPr lang="fr-FR" dirty="0" smtClean="0"/>
              <a:t>Consacrer une attention particulière aux personnes tombant à travers les mailles du système</a:t>
            </a:r>
          </a:p>
          <a:p>
            <a:endParaRPr lang="fr-FR" dirty="0" smtClean="0"/>
          </a:p>
          <a:p>
            <a:r>
              <a:rPr lang="fr-FR" dirty="0" smtClean="0"/>
              <a:t>Protéger davantage les personnes exposées à un risque sanitaire élevé</a:t>
            </a:r>
          </a:p>
          <a:p>
            <a:endParaRPr lang="fr-FR" dirty="0" smtClean="0"/>
          </a:p>
          <a:p>
            <a:r>
              <a:rPr lang="fr-FR" dirty="0" smtClean="0"/>
              <a:t>(Faux) Indépendants et l’accès aux aides</a:t>
            </a:r>
          </a:p>
          <a:p>
            <a:endParaRPr lang="fr-FR" dirty="0" smtClean="0"/>
          </a:p>
          <a:p>
            <a:r>
              <a:rPr lang="fr-FR" dirty="0" smtClean="0"/>
              <a:t>Modifications des conditions de travail </a:t>
            </a:r>
          </a:p>
          <a:p>
            <a:endParaRPr lang="fr-FR" dirty="0" smtClean="0"/>
          </a:p>
          <a:p>
            <a:r>
              <a:rPr lang="fr-FR" dirty="0" smtClean="0"/>
              <a:t>Mise en place de procédures de diligence sur les droits humains par les entreprises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666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 </a:t>
            </a:r>
            <a:r>
              <a:rPr lang="en-US" dirty="0" smtClean="0"/>
              <a:t>Les </a:t>
            </a:r>
            <a:r>
              <a:rPr lang="en-US" dirty="0" err="1" smtClean="0"/>
              <a:t>demandeurs</a:t>
            </a:r>
            <a:r>
              <a:rPr lang="en-US" dirty="0" smtClean="0"/>
              <a:t> </a:t>
            </a:r>
            <a:r>
              <a:rPr lang="en-US" dirty="0" smtClean="0"/>
              <a:t>de protection </a:t>
            </a:r>
            <a:r>
              <a:rPr lang="en-US" dirty="0" err="1" smtClean="0"/>
              <a:t>internationale</a:t>
            </a:r>
            <a:r>
              <a:rPr lang="en-US" dirty="0" smtClean="0"/>
              <a:t> et </a:t>
            </a:r>
            <a:r>
              <a:rPr lang="fr-FR" dirty="0" smtClean="0"/>
              <a:t>réfugiés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Manque d’informations et de communication adaptées aux besoins spécifiques de cette population</a:t>
            </a:r>
          </a:p>
          <a:p>
            <a:endParaRPr lang="fr-FR" dirty="0" smtClean="0"/>
          </a:p>
          <a:p>
            <a:r>
              <a:rPr lang="fr-FR" dirty="0" smtClean="0"/>
              <a:t>Accès insuffisant à internet, restrictions à la liberté d’aller et de venir et tentatives d’expulsions</a:t>
            </a:r>
          </a:p>
          <a:p>
            <a:endParaRPr lang="fr-FR" dirty="0" smtClean="0"/>
          </a:p>
          <a:p>
            <a:r>
              <a:rPr lang="fr-FR" dirty="0"/>
              <a:t>Refus d’enregistrement des demandes de protection internationale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Eloignement du territoire et transferts “Dublin</a:t>
            </a:r>
            <a:r>
              <a:rPr lang="en-US" dirty="0" smtClean="0"/>
              <a:t>”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60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900" b="1" dirty="0"/>
              <a:t>Introduction</a:t>
            </a:r>
            <a:endParaRPr lang="fr-FR" sz="29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CH" dirty="0"/>
              <a:t>Les personnes les plus vulnérables sont les plus impactées. </a:t>
            </a:r>
            <a:endParaRPr lang="fr-FR" dirty="0"/>
          </a:p>
          <a:p>
            <a:pPr lvl="0"/>
            <a:endParaRPr lang="fr-FR" dirty="0"/>
          </a:p>
          <a:p>
            <a:pPr lvl="0"/>
            <a:r>
              <a:rPr lang="fr-CH" dirty="0"/>
              <a:t>La vaccination vaincra le virus, mais il faudra composer avec les conséquences de la pandémie sur notre vivre ensemble, les inégalités, ….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0"/>
            <a:r>
              <a:rPr lang="fr-CH" dirty="0"/>
              <a:t>Prendre en compte notre propre fragilité, celle de l’humanité tout entière.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0"/>
            <a:r>
              <a:rPr lang="fr-LU" dirty="0"/>
              <a:t>Le secrétaire général de l'ONU </a:t>
            </a:r>
            <a:r>
              <a:rPr lang="fr-LU" dirty="0" smtClean="0"/>
              <a:t>António </a:t>
            </a:r>
            <a:r>
              <a:rPr lang="fr-LU" dirty="0" err="1"/>
              <a:t>Guterres</a:t>
            </a:r>
            <a:r>
              <a:rPr lang="fr-LU" dirty="0"/>
              <a:t> dans son discours annuel lors de la 46</a:t>
            </a:r>
            <a:r>
              <a:rPr lang="fr-LU" baseline="30000" dirty="0"/>
              <a:t>e</a:t>
            </a:r>
            <a:r>
              <a:rPr lang="fr-LU" dirty="0"/>
              <a:t> session devant le Conseil des droits de l'homme à Genève, le 22 février 2021 :</a:t>
            </a:r>
            <a:endParaRPr lang="fr-FR" dirty="0"/>
          </a:p>
          <a:p>
            <a:pPr marL="0" indent="0">
              <a:buNone/>
            </a:pPr>
            <a:r>
              <a:rPr lang="fr-LU" i="1" dirty="0" smtClean="0"/>
              <a:t>	"</a:t>
            </a:r>
            <a:r>
              <a:rPr lang="fr-LU" i="1" dirty="0"/>
              <a:t>La pandémie a affecté de manière disproportionnée les femmes, les minorités, les </a:t>
            </a:r>
            <a:r>
              <a:rPr lang="fr-LU" i="1" dirty="0" smtClean="0"/>
              <a:t>	personnes </a:t>
            </a:r>
            <a:r>
              <a:rPr lang="fr-LU" i="1" dirty="0"/>
              <a:t>âgées, les personnes en situation de handicap, les réfugiés, les migrants </a:t>
            </a:r>
            <a:r>
              <a:rPr lang="fr-LU" i="1" dirty="0" smtClean="0"/>
              <a:t>	et </a:t>
            </a:r>
            <a:r>
              <a:rPr lang="fr-LU" i="1" dirty="0"/>
              <a:t>les peuples autochtones" et "l'extrême pauvreté gagne du terrain. (…) Des années </a:t>
            </a:r>
            <a:r>
              <a:rPr lang="fr-LU" i="1" dirty="0" smtClean="0"/>
              <a:t>	de </a:t>
            </a:r>
            <a:r>
              <a:rPr lang="fr-LU" i="1" dirty="0"/>
              <a:t>progrès en matière d'égalité des genres ont été réduites à </a:t>
            </a:r>
            <a:r>
              <a:rPr lang="fr-LU" i="1" dirty="0" smtClean="0"/>
              <a:t>néant« </a:t>
            </a:r>
          </a:p>
          <a:p>
            <a:pPr marL="0" indent="0" algn="ctr">
              <a:buNone/>
            </a:pPr>
            <a:endParaRPr lang="fr-FR" dirty="0"/>
          </a:p>
          <a:p>
            <a:r>
              <a:rPr lang="fr-LU" dirty="0"/>
              <a:t>Tous ces points ont été abordés dans notre rapport, mais nous avons aussi tenu compte de l’accès </a:t>
            </a:r>
            <a:r>
              <a:rPr lang="fr-FR" dirty="0"/>
              <a:t>à l’information de la population tout entière, du rôle de la presse, ainsi que du droit à la culture.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482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</a:t>
            </a:r>
            <a:r>
              <a:rPr lang="en-US" dirty="0" smtClean="0"/>
              <a:t>Les </a:t>
            </a:r>
            <a:r>
              <a:rPr lang="en-US" dirty="0" err="1" smtClean="0"/>
              <a:t>personnes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situation </a:t>
            </a:r>
            <a:r>
              <a:rPr lang="en-US" dirty="0" err="1" smtClean="0"/>
              <a:t>irrégulière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Personnes issues du système d’emploi informel et donc non déclarées ont souffert davantage de l’arrêt des activités économiques</a:t>
            </a:r>
          </a:p>
          <a:p>
            <a:endParaRPr lang="fr-FR" dirty="0" smtClean="0"/>
          </a:p>
          <a:p>
            <a:r>
              <a:rPr lang="fr-FR" dirty="0" smtClean="0"/>
              <a:t>Personnes exposées à un risque d’exploitation et de traite des êtres humains</a:t>
            </a:r>
          </a:p>
          <a:p>
            <a:endParaRPr lang="fr-FR" dirty="0" smtClean="0"/>
          </a:p>
          <a:p>
            <a:r>
              <a:rPr lang="fr-FR" dirty="0" smtClean="0"/>
              <a:t>Mise en place d’une stratégie à long terme pour gérer la migration irrégulière</a:t>
            </a:r>
          </a:p>
          <a:p>
            <a:endParaRPr lang="fr-FR" dirty="0" smtClean="0"/>
          </a:p>
          <a:p>
            <a:r>
              <a:rPr lang="fr-FR" dirty="0" smtClean="0"/>
              <a:t>Remédier à l’impossibilité pour certaines personnes de régulariser leur situation administrative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20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5218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C460E-BE5C-457F-9D52-611E06D9189A}" type="slidenum">
              <a:rPr lang="fr-FR" altLang="fr-FR" sz="1200" smtClean="0"/>
              <a:pPr>
                <a:defRPr/>
              </a:pPr>
              <a:t>3</a:t>
            </a:fld>
            <a:endParaRPr lang="fr-FR" altLang="fr-FR" sz="12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2591" y="1340768"/>
            <a:ext cx="7886700" cy="3600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I. Introduction: Le </a:t>
            </a:r>
            <a:r>
              <a:rPr lang="en-US" dirty="0" err="1" smtClean="0"/>
              <a:t>rôle</a:t>
            </a:r>
            <a:r>
              <a:rPr lang="en-US" dirty="0" smtClean="0"/>
              <a:t> des droits </a:t>
            </a:r>
            <a:r>
              <a:rPr lang="en-US" dirty="0" err="1" smtClean="0"/>
              <a:t>humains</a:t>
            </a:r>
            <a:r>
              <a:rPr lang="en-US" dirty="0" smtClean="0"/>
              <a:t> pendant et après la </a:t>
            </a:r>
            <a:r>
              <a:rPr lang="en-US" dirty="0" err="1" smtClean="0"/>
              <a:t>pandémie</a:t>
            </a:r>
            <a:r>
              <a:rPr lang="en-US" dirty="0" smtClean="0"/>
              <a:t> Covid-19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II. </a:t>
            </a:r>
            <a:r>
              <a:rPr lang="en-US" dirty="0" err="1" smtClean="0"/>
              <a:t>L’impact</a:t>
            </a:r>
            <a:r>
              <a:rPr lang="en-US" dirty="0" smtClean="0"/>
              <a:t> </a:t>
            </a:r>
            <a:r>
              <a:rPr lang="en-US" dirty="0" err="1" smtClean="0"/>
              <a:t>particulier</a:t>
            </a:r>
            <a:r>
              <a:rPr lang="en-US" dirty="0" smtClean="0"/>
              <a:t> sur </a:t>
            </a:r>
            <a:r>
              <a:rPr lang="en-US" dirty="0" err="1" smtClean="0"/>
              <a:t>certaines</a:t>
            </a: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personnes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III. Conclusion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IV. </a:t>
            </a:r>
            <a:r>
              <a:rPr lang="en-US" dirty="0" err="1"/>
              <a:t>Recommandations</a:t>
            </a:r>
            <a:r>
              <a:rPr lang="en-US" dirty="0"/>
              <a:t> et observations finales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>
          <a:xfrm>
            <a:off x="734324" y="1196752"/>
            <a:ext cx="7781025" cy="5342161"/>
          </a:xfrm>
        </p:spPr>
        <p:txBody>
          <a:bodyPr>
            <a:normAutofit fontScale="92500" lnSpcReduction="10000"/>
          </a:bodyPr>
          <a:lstStyle/>
          <a:p>
            <a:r>
              <a:rPr lang="en-US" altLang="fr-FR" sz="3200" dirty="0" smtClean="0"/>
              <a:t> </a:t>
            </a:r>
            <a:r>
              <a:rPr lang="fr-FR" altLang="fr-FR" sz="3200" dirty="0" smtClean="0"/>
              <a:t>Situation en permanente évolution</a:t>
            </a:r>
          </a:p>
          <a:p>
            <a:endParaRPr lang="fr-FR" altLang="fr-FR" sz="3200" dirty="0" smtClean="0"/>
          </a:p>
          <a:p>
            <a:r>
              <a:rPr lang="fr-FR" altLang="fr-FR" sz="3200" dirty="0" smtClean="0"/>
              <a:t>Analyse non-exhaustive</a:t>
            </a:r>
          </a:p>
          <a:p>
            <a:endParaRPr lang="fr-FR" altLang="fr-FR" sz="3200" dirty="0" smtClean="0"/>
          </a:p>
          <a:p>
            <a:r>
              <a:rPr lang="fr-FR" altLang="fr-FR" sz="3200" dirty="0" smtClean="0"/>
              <a:t>Impact différencié de la crise en fonction des situations personnelles</a:t>
            </a:r>
          </a:p>
          <a:p>
            <a:endParaRPr lang="fr-FR" altLang="fr-FR" sz="3200" dirty="0" smtClean="0"/>
          </a:p>
          <a:p>
            <a:r>
              <a:rPr lang="fr-FR" altLang="fr-FR" sz="3200" dirty="0" smtClean="0"/>
              <a:t>Détection des inégalités et prise en compte systématique de la dimension du genre, de l’âge, de l’orientation sexuelle, de l’origine, de la couleur de peau, du statut socio-économique, du handicap, … </a:t>
            </a:r>
          </a:p>
        </p:txBody>
      </p:sp>
      <p:sp>
        <p:nvSpPr>
          <p:cNvPr id="9" name="AutoShap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47158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r-LU" altLang="fr-FR" sz="3200" dirty="0" smtClean="0"/>
              <a:t>				     </a:t>
            </a:r>
            <a:br>
              <a:rPr lang="fr-LU" altLang="fr-FR" sz="3200" dirty="0" smtClean="0"/>
            </a:br>
            <a:r>
              <a:rPr lang="fr-LU" altLang="fr-FR" sz="3200" dirty="0" smtClean="0"/>
              <a:t> </a:t>
            </a:r>
            <a:r>
              <a:rPr lang="fr-LU" altLang="fr-FR" sz="3200" b="1" dirty="0" smtClean="0"/>
              <a:t>Introduction</a:t>
            </a:r>
            <a:endParaRPr lang="fr-FR" altLang="fr-FR" sz="3200" b="1" dirty="0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z="1200" smtClean="0"/>
              <a:pPr>
                <a:defRPr/>
              </a:pPr>
              <a:t>4</a:t>
            </a:fld>
            <a:endParaRPr lang="fr-FR" altLang="fr-FR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Structure du document (</a:t>
            </a:r>
            <a:r>
              <a:rPr lang="en-US" dirty="0" err="1" smtClean="0"/>
              <a:t>Chapitre</a:t>
            </a:r>
            <a:r>
              <a:rPr lang="en-US" dirty="0" smtClean="0"/>
              <a:t> II)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La presse et l’accès à l’information de la population toute entière</a:t>
            </a:r>
          </a:p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Le droit à la culture</a:t>
            </a:r>
          </a:p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L’éducation et l’enseignement</a:t>
            </a:r>
          </a:p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Les familles et enfants</a:t>
            </a:r>
          </a:p>
          <a:p>
            <a:pPr lvl="1"/>
            <a:r>
              <a:rPr lang="fr-FR" dirty="0" smtClean="0"/>
              <a:t>Naissances</a:t>
            </a:r>
          </a:p>
          <a:p>
            <a:pPr lvl="1"/>
            <a:r>
              <a:rPr lang="fr-FR" dirty="0" smtClean="0"/>
              <a:t>Réunions familiales de ressortissants de pays-tiers</a:t>
            </a:r>
          </a:p>
          <a:p>
            <a:pPr lvl="1"/>
            <a:r>
              <a:rPr lang="fr-FR" dirty="0" smtClean="0"/>
              <a:t>Enfants et jeunes adultes</a:t>
            </a:r>
          </a:p>
          <a:p>
            <a:pPr lvl="1"/>
            <a:r>
              <a:rPr lang="fr-FR" dirty="0" smtClean="0"/>
              <a:t>Familles monoparentales</a:t>
            </a:r>
          </a:p>
          <a:p>
            <a:pPr lvl="1"/>
            <a:r>
              <a:rPr lang="fr-FR" dirty="0" smtClean="0"/>
              <a:t>Violence domestique</a:t>
            </a:r>
          </a:p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Les personnes vivant dans des institutions ou des foyers</a:t>
            </a:r>
          </a:p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Les personnes impactées par la crise du logement</a:t>
            </a:r>
          </a:p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Les personnes sans abris</a:t>
            </a:r>
          </a:p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Les travailleurs</a:t>
            </a:r>
          </a:p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Les demandeurs de protection internationale et les réfugiés</a:t>
            </a:r>
          </a:p>
          <a:p>
            <a:pPr marL="457200" indent="-457200">
              <a:buFont typeface="+mj-lt"/>
              <a:buAutoNum type="alphaUcPeriod"/>
            </a:pPr>
            <a:r>
              <a:rPr lang="fr-FR" dirty="0" smtClean="0"/>
              <a:t>Les personnes en situation irrégulière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1172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A. La </a:t>
            </a:r>
            <a:r>
              <a:rPr lang="en-US" dirty="0" err="1" smtClean="0"/>
              <a:t>presse</a:t>
            </a:r>
            <a:r>
              <a:rPr lang="en-US" dirty="0" smtClean="0"/>
              <a:t> et </a:t>
            </a:r>
            <a:r>
              <a:rPr lang="en-US" dirty="0" err="1" smtClean="0"/>
              <a:t>l’accès</a:t>
            </a:r>
            <a:r>
              <a:rPr lang="en-US" dirty="0" smtClean="0"/>
              <a:t> à </a:t>
            </a:r>
            <a:r>
              <a:rPr lang="en-US" dirty="0" err="1" smtClean="0"/>
              <a:t>l’information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Rôle crucial de l’accès </a:t>
            </a:r>
            <a:r>
              <a:rPr lang="fr-FR" dirty="0"/>
              <a:t>à </a:t>
            </a:r>
            <a:r>
              <a:rPr lang="fr-FR" dirty="0" smtClean="0"/>
              <a:t>l’information et de la presse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Informations claires et accessibles à l’ensemble de la population</a:t>
            </a:r>
          </a:p>
          <a:p>
            <a:endParaRPr lang="fr-FR" dirty="0" smtClean="0"/>
          </a:p>
          <a:p>
            <a:r>
              <a:rPr lang="fr-FR" dirty="0" smtClean="0"/>
              <a:t>Critiques de la part de l’association luxembourgeoise des journalistes professionnels et du conseil national de presse</a:t>
            </a:r>
          </a:p>
          <a:p>
            <a:endParaRPr lang="fr-FR" dirty="0" smtClean="0"/>
          </a:p>
          <a:p>
            <a:r>
              <a:rPr lang="fr-FR" dirty="0" smtClean="0"/>
              <a:t>Importance de statistiques fiables et désagrégées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4438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B. Le droit à la culture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Rappel qu’il s’agit d’un droit humain </a:t>
            </a:r>
          </a:p>
          <a:p>
            <a:endParaRPr lang="fr-FR" dirty="0" smtClean="0"/>
          </a:p>
          <a:p>
            <a:r>
              <a:rPr lang="fr-FR" dirty="0" smtClean="0"/>
              <a:t>Ne pas oublier que l’exercice de ce droit peut être un vecteur pour aider les personnes souffrant des restrictions</a:t>
            </a:r>
          </a:p>
          <a:p>
            <a:endParaRPr lang="fr-FR" dirty="0" smtClean="0"/>
          </a:p>
          <a:p>
            <a:r>
              <a:rPr lang="fr-FR" dirty="0" smtClean="0"/>
              <a:t>Valorisation insuffisante de ce droit ces derniers mois </a:t>
            </a:r>
          </a:p>
          <a:p>
            <a:endParaRPr lang="fr-FR" dirty="0" smtClean="0"/>
          </a:p>
          <a:p>
            <a:r>
              <a:rPr lang="fr-FR" dirty="0" smtClean="0"/>
              <a:t>Éviter des restrictions disproportionnées et discriminatoires du droit à la culture à l’avenir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723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C. </a:t>
            </a:r>
            <a:r>
              <a:rPr lang="en-US" dirty="0" err="1" smtClean="0"/>
              <a:t>L’éducation</a:t>
            </a:r>
            <a:r>
              <a:rPr lang="en-US" dirty="0" smtClean="0"/>
              <a:t> </a:t>
            </a:r>
            <a:r>
              <a:rPr lang="en-US" dirty="0"/>
              <a:t>et </a:t>
            </a:r>
            <a:r>
              <a:rPr lang="en-US" dirty="0" err="1"/>
              <a:t>l’enseignement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9788" y="2208442"/>
            <a:ext cx="7675562" cy="358570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17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. </a:t>
            </a:r>
            <a:r>
              <a:rPr lang="en-US" dirty="0" err="1" smtClean="0"/>
              <a:t>Familles</a:t>
            </a:r>
            <a:r>
              <a:rPr lang="en-US" dirty="0" smtClean="0"/>
              <a:t> et </a:t>
            </a:r>
            <a:r>
              <a:rPr lang="en-US" dirty="0" err="1" smtClean="0"/>
              <a:t>enfants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5 sous-parties: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Naissances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Réunions familiales de ressortissants de pays-tiers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Enfants et jeunes adultes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Familles monoparentales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Violence domestique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C9862-7BB7-412A-B2C6-70412C57821B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678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rofondeur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870F6DF5-8D01-4368-A5BF-68D8E4285A81}" vid="{8E480F2A-945F-4F28-A758-B3CC395EFCE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0</TotalTime>
  <Words>1119</Words>
  <Application>Microsoft Office PowerPoint</Application>
  <PresentationFormat>Affichage à l'écran (4:3)</PresentationFormat>
  <Paragraphs>188</Paragraphs>
  <Slides>20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Corbel</vt:lpstr>
      <vt:lpstr>Wingdings</vt:lpstr>
      <vt:lpstr>Thème1</vt:lpstr>
      <vt:lpstr>   </vt:lpstr>
      <vt:lpstr>Introduction</vt:lpstr>
      <vt:lpstr> I. Introduction: Le rôle des droits humains pendant et après la pandémie Covid-19  II. L’impact particulier sur certaines          personnes  III. Conclusion  IV. Recommandations et observations finales </vt:lpstr>
      <vt:lpstr>           Introduction</vt:lpstr>
      <vt:lpstr>Structure du document (Chapitre II)</vt:lpstr>
      <vt:lpstr>A. La presse et l’accès à l’information</vt:lpstr>
      <vt:lpstr>B. Le droit à la culture</vt:lpstr>
      <vt:lpstr>C. L’éducation et l’enseignement </vt:lpstr>
      <vt:lpstr>D. Familles et enfants</vt:lpstr>
      <vt:lpstr>C. a) Naissances </vt:lpstr>
      <vt:lpstr>C. b) Réunions familiales pour ressortissants de pays tiers</vt:lpstr>
      <vt:lpstr>C. c) Enfants et jeunes adultes</vt:lpstr>
      <vt:lpstr>C. d) Familles monoparentales</vt:lpstr>
      <vt:lpstr>C. e) Violence domestique</vt:lpstr>
      <vt:lpstr>D. Les personnes vivant dans des institutions ou foyers</vt:lpstr>
      <vt:lpstr>E. Les personnes impactées par la crise du logement</vt:lpstr>
      <vt:lpstr>F. Les personnes sans abris</vt:lpstr>
      <vt:lpstr>G. Les travailleurs</vt:lpstr>
      <vt:lpstr>H. Les demandeurs de protection internationale et réfugiés</vt:lpstr>
      <vt:lpstr>I. Les personnes en situation irrégulière</vt:lpstr>
    </vt:vector>
  </TitlesOfParts>
  <Company>C.I.E.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périodique universel</dc:title>
  <dc:creator>C.I.E.</dc:creator>
  <cp:lastModifiedBy>Max Mousel</cp:lastModifiedBy>
  <cp:revision>106</cp:revision>
  <cp:lastPrinted>2019-10-17T05:01:30Z</cp:lastPrinted>
  <dcterms:created xsi:type="dcterms:W3CDTF">2012-06-13T13:02:26Z</dcterms:created>
  <dcterms:modified xsi:type="dcterms:W3CDTF">2021-02-25T07:00:35Z</dcterms:modified>
</cp:coreProperties>
</file>