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25"/>
  </p:handoutMasterIdLst>
  <p:sldIdLst>
    <p:sldId id="256" r:id="rId2"/>
    <p:sldId id="269" r:id="rId3"/>
    <p:sldId id="257" r:id="rId4"/>
    <p:sldId id="261" r:id="rId5"/>
    <p:sldId id="258" r:id="rId6"/>
    <p:sldId id="259" r:id="rId7"/>
    <p:sldId id="260" r:id="rId8"/>
    <p:sldId id="262" r:id="rId9"/>
    <p:sldId id="263" r:id="rId10"/>
    <p:sldId id="264" r:id="rId11"/>
    <p:sldId id="281" r:id="rId12"/>
    <p:sldId id="266" r:id="rId13"/>
    <p:sldId id="273" r:id="rId14"/>
    <p:sldId id="274" r:id="rId15"/>
    <p:sldId id="265" r:id="rId16"/>
    <p:sldId id="267" r:id="rId17"/>
    <p:sldId id="268" r:id="rId18"/>
    <p:sldId id="275" r:id="rId19"/>
    <p:sldId id="276" r:id="rId20"/>
    <p:sldId id="277" r:id="rId21"/>
    <p:sldId id="278" r:id="rId22"/>
    <p:sldId id="279" r:id="rId23"/>
    <p:sldId id="280" r:id="rId24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lvain BESCH" initials="SB" lastIdx="6" clrIdx="0">
    <p:extLst>
      <p:ext uri="{19B8F6BF-5375-455C-9EA6-DF929625EA0E}">
        <p15:presenceInfo xmlns:p15="http://schemas.microsoft.com/office/powerpoint/2012/main" userId="Sylvain BESCH" providerId="None"/>
      </p:ext>
    </p:extLst>
  </p:cmAuthor>
  <p:cmAuthor id="2" name="Frederic Mertz-Cefis" initials="FM" lastIdx="3" clrIdx="1">
    <p:extLst>
      <p:ext uri="{19B8F6BF-5375-455C-9EA6-DF929625EA0E}">
        <p15:presenceInfo xmlns:p15="http://schemas.microsoft.com/office/powerpoint/2012/main" userId="Frederic Mertz-Cef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98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23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ADB97-90A4-4A76-A31B-214867D2FBA8}" type="datetimeFigureOut">
              <a:rPr lang="en-US" smtClean="0"/>
              <a:t>3/8/22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8E694-7836-49AD-AB47-DD426C039F1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59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3/8/22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3/8/22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tmp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tm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2970812"/>
          </a:xfrm>
        </p:spPr>
        <p:txBody>
          <a:bodyPr/>
          <a:lstStyle/>
          <a:p>
            <a:r>
              <a:rPr lang="fr-BE" sz="60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Racisme et Discriminations</a:t>
            </a:r>
            <a:br>
              <a:rPr lang="fr-BE" sz="60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60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Ethno-Raciales au Luxembourg</a:t>
            </a:r>
            <a:br>
              <a:rPr lang="fr-BE" sz="60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fr-BE" sz="4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2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03.03.2022 – Synthèse des constats et des recommandations</a:t>
            </a:r>
            <a:endParaRPr lang="fr-BE" sz="4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69848" y="4968815"/>
            <a:ext cx="8401956" cy="1777041"/>
          </a:xfrm>
        </p:spPr>
        <p:txBody>
          <a:bodyPr>
            <a:normAutofit/>
          </a:bodyPr>
          <a:lstStyle/>
          <a:p>
            <a:endParaRPr lang="fr-B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fr-BE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CEFIS</a:t>
            </a:r>
            <a:r>
              <a:rPr lang="fr-BE" sz="1400" b="1" dirty="0">
                <a:latin typeface="Calibri" panose="020F0502020204030204" pitchFamily="34" charset="0"/>
                <a:cs typeface="Calibri" panose="020F0502020204030204" pitchFamily="34" charset="0"/>
              </a:rPr>
              <a:t>. –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Sylvain Besch, Nénad Dubajic, Annick Jacobs, Frédéric Mertz</a:t>
            </a:r>
            <a:endParaRPr lang="fr-BE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fr-BE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LISER</a:t>
            </a:r>
            <a:r>
              <a:rPr lang="fr-BE" sz="1400" b="1" dirty="0">
                <a:latin typeface="Calibri" panose="020F0502020204030204" pitchFamily="34" charset="0"/>
                <a:cs typeface="Calibri" panose="020F0502020204030204" pitchFamily="34" charset="0"/>
              </a:rPr>
              <a:t>. –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Frédéric Docquier, Michel Tenikue, </a:t>
            </a:r>
            <a:r>
              <a:rPr lang="fr-BE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Aleksa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Uljarevic</a:t>
            </a:r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Coordination par le Département de l’Intégration du </a:t>
            </a:r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Ministère de la Famille, de l’Intégration et à la Grande Région</a:t>
            </a:r>
            <a:endParaRPr lang="fr-BE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A l’initiative de la </a:t>
            </a:r>
            <a:r>
              <a:rPr lang="fr-BE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Chambre des Députés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 du Luxembourg</a:t>
            </a:r>
          </a:p>
        </p:txBody>
      </p:sp>
    </p:spTree>
    <p:extLst>
      <p:ext uri="{BB962C8B-B14F-4D97-AF65-F5344CB8AC3E}">
        <p14:creationId xmlns:p14="http://schemas.microsoft.com/office/powerpoint/2010/main" val="402695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80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Discriminations Perçues comme Témoin/Expert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126174" y="1264832"/>
            <a:ext cx="4754880" cy="640080"/>
          </a:xfrm>
        </p:spPr>
        <p:txBody>
          <a:bodyPr>
            <a:normAutofit/>
          </a:bodyPr>
          <a:lstStyle/>
          <a:p>
            <a:r>
              <a:rPr lang="fr-B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qualitative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2144486"/>
            <a:ext cx="9991406" cy="4405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1900" b="1" dirty="0">
                <a:latin typeface="Calibri" panose="020F0502020204030204" pitchFamily="34" charset="0"/>
                <a:cs typeface="Calibri" panose="020F0502020204030204" pitchFamily="34" charset="0"/>
              </a:rPr>
              <a:t>Avis des experts et acteurs de terrain:</a:t>
            </a:r>
          </a:p>
          <a:p>
            <a:r>
              <a:rPr lang="fr-BE" sz="1900" dirty="0">
                <a:latin typeface="Calibri" panose="020F0502020204030204" pitchFamily="34" charset="0"/>
                <a:cs typeface="Calibri" panose="020F0502020204030204" pitchFamily="34" charset="0"/>
              </a:rPr>
              <a:t>Processus qui va </a:t>
            </a:r>
            <a:r>
              <a:rPr lang="fr-BE" sz="1900" i="1" dirty="0">
                <a:latin typeface="Calibri" panose="020F0502020204030204" pitchFamily="34" charset="0"/>
                <a:cs typeface="Calibri" panose="020F0502020204030204" pitchFamily="34" charset="0"/>
              </a:rPr>
              <a:t>crescendo</a:t>
            </a:r>
            <a:r>
              <a:rPr lang="fr-BE" sz="1900" dirty="0">
                <a:latin typeface="Calibri" panose="020F0502020204030204" pitchFamily="34" charset="0"/>
                <a:cs typeface="Calibri" panose="020F0502020204030204" pitchFamily="34" charset="0"/>
              </a:rPr>
              <a:t>: de la catégorisation inconsciente à l’acte ± visible et ± intentionnel</a:t>
            </a:r>
            <a:endParaRPr lang="fr-B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900" dirty="0">
                <a:latin typeface="Calibri" panose="020F0502020204030204" pitchFamily="34" charset="0"/>
                <a:cs typeface="Calibri" panose="020F0502020204030204" pitchFamily="34" charset="0"/>
              </a:rPr>
              <a:t>Secteurs les plus cités:</a:t>
            </a:r>
          </a:p>
          <a:p>
            <a:pPr lvl="1"/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Travail (</a:t>
            </a:r>
            <a:r>
              <a:rPr lang="fr-BE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endo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fr-BE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exogroupes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, filières)</a:t>
            </a:r>
          </a:p>
          <a:p>
            <a:pPr lvl="1"/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Logement (concurrence forte)</a:t>
            </a:r>
          </a:p>
          <a:p>
            <a:pPr lvl="1"/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Ecole (inégalité des chances, préjugés inconscients)</a:t>
            </a:r>
          </a:p>
          <a:p>
            <a:pPr lvl="1"/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Réseaux sociaux (</a:t>
            </a:r>
            <a:r>
              <a:rPr lang="fr-BE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hate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 speech)</a:t>
            </a:r>
          </a:p>
          <a:p>
            <a:r>
              <a:rPr lang="fr-BE" sz="1900" dirty="0">
                <a:latin typeface="Calibri" panose="020F0502020204030204" pitchFamily="34" charset="0"/>
                <a:cs typeface="Calibri" panose="020F0502020204030204" pitchFamily="34" charset="0"/>
              </a:rPr>
              <a:t>Groupes cibles les plus cités:</a:t>
            </a:r>
          </a:p>
          <a:p>
            <a:pPr lvl="1"/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Afro-descendants</a:t>
            </a:r>
          </a:p>
          <a:p>
            <a:pPr lvl="1"/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Arabo-musulman</a:t>
            </a:r>
          </a:p>
          <a:p>
            <a:pPr lvl="1"/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Portugais</a:t>
            </a:r>
          </a:p>
          <a:p>
            <a:pPr lvl="1"/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Moins souvent: Balkans, communauté juive</a:t>
            </a:r>
          </a:p>
          <a:p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Intersectionnalité: phénotype + genre + catégorie socio-économique + culture/langue + etc.</a:t>
            </a:r>
          </a:p>
        </p:txBody>
      </p:sp>
      <p:pic>
        <p:nvPicPr>
          <p:cNvPr id="26" name="Image 2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059180" y="11841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70924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80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Discriminations Perçues comme Victime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21649" y="1108840"/>
            <a:ext cx="4754880" cy="640080"/>
          </a:xfrm>
        </p:spPr>
        <p:txBody>
          <a:bodyPr/>
          <a:lstStyle/>
          <a:p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quantitative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21648" y="1998181"/>
            <a:ext cx="6678767" cy="47183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Confirmation générale des avis d’experts:</a:t>
            </a:r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Lieu de travail: 17,3%</a:t>
            </a:r>
          </a:p>
          <a:p>
            <a:pPr lvl="1"/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Mais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Noirs A-I 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38%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14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Musul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A-I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28%,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Port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 33%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 </a:t>
            </a:r>
            <a:r>
              <a:rPr lang="fr-BE" sz="1400" b="1" i="1" dirty="0" err="1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Aut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-EU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13%</a:t>
            </a:r>
            <a:endParaRPr lang="fr-BE" sz="1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Enseignement: 17,3%</a:t>
            </a:r>
          </a:p>
          <a:p>
            <a:pPr lvl="1"/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Mais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Noirs A-I 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27%, </a:t>
            </a:r>
            <a:r>
              <a:rPr lang="fr-BE" sz="14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Musul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A-I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28%,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Port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 35%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 </a:t>
            </a:r>
            <a:r>
              <a:rPr lang="fr-BE" sz="1400" b="1" i="1" dirty="0" err="1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Aut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-EU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16%</a:t>
            </a:r>
            <a:endParaRPr lang="fr-BE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Recherche d’emploi: 15,5%</a:t>
            </a:r>
          </a:p>
          <a:p>
            <a:pPr lvl="1"/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Mais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Noirs A-I 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35%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1400" b="1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Musul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A-I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34%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Port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 29%, </a:t>
            </a:r>
            <a:r>
              <a:rPr lang="fr-BE" sz="1400" b="1" i="1" dirty="0" err="1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Aut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-EU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12% </a:t>
            </a:r>
          </a:p>
          <a:p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Recherche de logement: 13,7%</a:t>
            </a:r>
          </a:p>
          <a:p>
            <a:pPr lvl="1"/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Mais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Noirs A-I 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37%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1400" b="1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Musul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A-I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32%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Port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 26%, </a:t>
            </a:r>
            <a:r>
              <a:rPr lang="fr-BE" sz="1400" b="1" i="1" dirty="0" err="1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Aut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-EU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14%</a:t>
            </a:r>
            <a:endParaRPr lang="fr-BE" sz="1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Réseaux sociaux: 11,2%</a:t>
            </a:r>
          </a:p>
          <a:p>
            <a:pPr lvl="1"/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Mais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Noirs A-I 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24%, </a:t>
            </a:r>
            <a:r>
              <a:rPr lang="fr-BE" sz="14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Musul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A-I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27%,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Port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 19%, </a:t>
            </a:r>
            <a:r>
              <a:rPr lang="fr-BE" sz="1400" b="1" i="1" dirty="0" err="1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Aut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-EU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9%</a:t>
            </a:r>
            <a:endParaRPr lang="fr-BE" sz="1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Contrôle de police: 10,0%</a:t>
            </a:r>
          </a:p>
          <a:p>
            <a:pPr lvl="1"/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Mais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Noirs A-I 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20%, </a:t>
            </a:r>
            <a:r>
              <a:rPr lang="fr-BE" sz="14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Musul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A-I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27%,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Port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 21%, </a:t>
            </a:r>
            <a:r>
              <a:rPr lang="fr-BE" sz="1400" b="1" i="1" dirty="0" err="1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Aut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-EU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6%</a:t>
            </a:r>
            <a:endParaRPr lang="fr-BE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200" b="1" dirty="0">
                <a:latin typeface="Calibri" panose="020F0502020204030204" pitchFamily="34" charset="0"/>
                <a:cs typeface="Calibri" panose="020F0502020204030204" pitchFamily="34" charset="0"/>
              </a:rPr>
              <a:t>Parts moindres dans les sports et loisirs (8,4%) ou dans la santé et accès aux soins (8,2%)</a:t>
            </a: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Image 24" descr="Ligne Icône, Signe De Vecteur D&amp;#39;ensemble, Pictogramme Linéaire D&amp;#39;histogramme  De Style D&amp;#39;isolement Sur Le Blanc Symbole, Illustrat Illustration de  Vecteur - Illustration du linéaire, contour: 9266487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0" t="21825" r="22123" b="21958"/>
          <a:stretch/>
        </p:blipFill>
        <p:spPr bwMode="auto">
          <a:xfrm>
            <a:off x="1229637" y="1037801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52584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79" y="192787"/>
            <a:ext cx="10660069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Discrimination &amp; Racisme: Expériences &amp; Invisibilité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49425" y="1255144"/>
            <a:ext cx="4754880" cy="640080"/>
          </a:xfrm>
        </p:spPr>
        <p:txBody>
          <a:bodyPr/>
          <a:lstStyle/>
          <a:p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quantitative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49425" y="2290060"/>
            <a:ext cx="4754880" cy="4572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Principales expériences vécues:</a:t>
            </a:r>
          </a:p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Traitements inégalitaires: 54,9%</a:t>
            </a:r>
          </a:p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Paroles ou gestes déplacés: 41,3%</a:t>
            </a:r>
          </a:p>
          <a:p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Commentaire sur l’accent (23,8%) ou méconnaissance des langues (19,1%)… jusqu’aux rares cas d’agression physique (6,3%)</a:t>
            </a:r>
          </a:p>
          <a:p>
            <a:pPr>
              <a:spcBef>
                <a:spcPts val="0"/>
              </a:spcBef>
            </a:pPr>
            <a:endParaRPr lang="fr-BE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Déclarations des expériences:</a:t>
            </a:r>
          </a:p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66,6% des victimes de racisme ou de discriminations affirment ne pas le déclarer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Parce que jugé inutiles ou pas suffisamment graves,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par manque d’information, ou parce que c’est compliqué</a:t>
            </a:r>
          </a:p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Et 22,2% ne se prononce pas</a:t>
            </a:r>
          </a:p>
          <a:p>
            <a:pPr lvl="1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6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Confirmation d’un phénomène sournois</a:t>
            </a:r>
            <a:br>
              <a:rPr lang="fr-BE" sz="16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</a:br>
            <a:r>
              <a:rPr lang="fr-BE" sz="16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(micro-agressions) et relativement </a:t>
            </a:r>
            <a:r>
              <a:rPr lang="fr-BE" sz="1600" b="1" dirty="0">
                <a:latin typeface="Calibri" panose="020F0502020204030204" pitchFamily="34" charset="0"/>
                <a:cs typeface="Calibri" panose="020F0502020204030204" pitchFamily="34" charset="0"/>
              </a:rPr>
              <a:t>invisible</a:t>
            </a: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126174" y="1264832"/>
            <a:ext cx="4754880" cy="640080"/>
          </a:xfrm>
        </p:spPr>
        <p:txBody>
          <a:bodyPr>
            <a:normAutofit/>
          </a:bodyPr>
          <a:lstStyle/>
          <a:p>
            <a:r>
              <a:rPr lang="fr-B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qualitative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2290060"/>
            <a:ext cx="4623163" cy="4311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Stratégies les plus citées (dans l’ordre):</a:t>
            </a:r>
          </a:p>
          <a:p>
            <a:pPr marL="342900" indent="-342900">
              <a:buFont typeface="+mj-lt"/>
              <a:buAutoNum type="arabicPeriod"/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Garder le silence pour rester invisible</a:t>
            </a:r>
          </a:p>
          <a:p>
            <a:pPr marL="342900" indent="-342900">
              <a:buFont typeface="+mj-lt"/>
              <a:buAutoNum type="arabicPeriod"/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Fuir (quitter un emploi, repli communautaire)</a:t>
            </a:r>
          </a:p>
          <a:p>
            <a:pPr marL="342900" indent="-342900">
              <a:buFont typeface="+mj-lt"/>
              <a:buAutoNum type="arabicPeriod"/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Oser s’exprimer (au bout du rouleau)</a:t>
            </a: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Invisibilité: </a:t>
            </a:r>
          </a:p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Peu de </a:t>
            </a:r>
            <a:r>
              <a:rPr lang="fr-B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outings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; réticence générale à porter plainte</a:t>
            </a:r>
          </a:p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Filtrage: inconscience du racisme, difficultés à verbaliser (peur, déni), contrôle social important (interne à sa communauté et externe, manque d’anonymisation au Luxembourg)</a:t>
            </a:r>
          </a:p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Problématique de la preuve, structures et mécanismes peu connus et reconnus</a:t>
            </a:r>
          </a:p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Peu de données</a:t>
            </a: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Image 24" descr="Ligne Icône, Signe De Vecteur D&amp;#39;ensemble, Pictogramme Linéaire D&amp;#39;histogramme  De Style D&amp;#39;isolement Sur Le Blanc Symbole, Illustrat Illustration de  Vecteur - Illustration du linéaire, contour: 9266487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0" t="21825" r="22123" b="21958"/>
          <a:stretch/>
        </p:blipFill>
        <p:spPr bwMode="auto">
          <a:xfrm>
            <a:off x="7057413" y="1184105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Image 2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059180" y="11841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51543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Racisme et Stéréotypes</a:t>
            </a:r>
            <a:b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Discriminations ethno-raciales</a:t>
            </a:r>
            <a:br>
              <a:rPr lang="fr-BE" sz="1800" b="1" cap="sm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fr-BE" sz="1800" b="1" cap="sm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60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Cadre légal et Institutionnel</a:t>
            </a:r>
            <a:br>
              <a:rPr lang="fr-BE" sz="6000" b="1" cap="sm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fr-BE" sz="1800" b="1" cap="sm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Recommandations politiques et avis d’experts</a:t>
            </a:r>
          </a:p>
        </p:txBody>
      </p:sp>
    </p:spTree>
    <p:extLst>
      <p:ext uri="{BB962C8B-B14F-4D97-AF65-F5344CB8AC3E}">
        <p14:creationId xmlns:p14="http://schemas.microsoft.com/office/powerpoint/2010/main" val="524063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79" y="192787"/>
            <a:ext cx="10660069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Cadre Légal et Institutionnel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126174" y="1264832"/>
            <a:ext cx="4754880" cy="640080"/>
          </a:xfrm>
        </p:spPr>
        <p:txBody>
          <a:bodyPr>
            <a:normAutofit/>
          </a:bodyPr>
          <a:lstStyle/>
          <a:p>
            <a:r>
              <a:rPr lang="fr-B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qualitative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2584704"/>
            <a:ext cx="10053890" cy="4016884"/>
          </a:xfrm>
        </p:spPr>
        <p:txBody>
          <a:bodyPr>
            <a:normAutofit/>
          </a:bodyPr>
          <a:lstStyle/>
          <a:p>
            <a:pPr marL="468630" indent="-285750">
              <a:buFont typeface="Arial" panose="020B0604020202020204" pitchFamily="34" charset="0"/>
              <a:buChar char="•"/>
            </a:pPr>
            <a:r>
              <a:rPr lang="fr-CH" dirty="0">
                <a:latin typeface="Calibri" panose="020F0502020204030204" pitchFamily="34" charset="0"/>
                <a:cs typeface="Calibri" panose="020F0502020204030204" pitchFamily="34" charset="0"/>
              </a:rPr>
              <a:t>Un droit qui peine à être appliqué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(s</a:t>
            </a:r>
            <a:r>
              <a:rPr lang="fr-BE" dirty="0" err="1">
                <a:latin typeface="Calibri" panose="020F0502020204030204" pitchFamily="34" charset="0"/>
                <a:cs typeface="Calibri" panose="020F0502020204030204" pitchFamily="34" charset="0"/>
              </a:rPr>
              <a:t>urtout</a:t>
            </a: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 en matière de discrimination)</a:t>
            </a:r>
            <a:endParaRPr lang="fr-L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8630" indent="-285750">
              <a:buFont typeface="Arial" panose="020B0604020202020204" pitchFamily="34" charset="0"/>
              <a:buChar char="•"/>
            </a:pP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Disparités entre cadres légaux et difficulté de lisibilité du droit antidiscriminatoire</a:t>
            </a:r>
          </a:p>
          <a:p>
            <a:pPr marL="468630" indent="-285750">
              <a:buFont typeface="Arial" panose="020B0604020202020204" pitchFamily="34" charset="0"/>
              <a:buChar char="•"/>
            </a:pPr>
            <a:r>
              <a:rPr lang="fr-LU" dirty="0">
                <a:latin typeface="Calibri" panose="020F0502020204030204" pitchFamily="34" charset="0"/>
                <a:cs typeface="Calibri" panose="020F0502020204030204" pitchFamily="34" charset="0"/>
              </a:rPr>
              <a:t>Pas d’application de la possibilité d’agir comme partie civile pour associations et syndicats</a:t>
            </a:r>
          </a:p>
          <a:p>
            <a:pPr marL="468630" indent="-285750">
              <a:buFont typeface="Arial" panose="020B0604020202020204" pitchFamily="34" charset="0"/>
              <a:buChar char="•"/>
            </a:pP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Manque d’une incrimination aggravée (en cas de motif de haine) </a:t>
            </a:r>
          </a:p>
          <a:p>
            <a:pPr marL="468630" indent="-285750">
              <a:buFont typeface="Arial" panose="020B0604020202020204" pitchFamily="34" charset="0"/>
              <a:buChar char="•"/>
            </a:pP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Assistance judiciaire limitée</a:t>
            </a:r>
          </a:p>
          <a:p>
            <a:pPr marL="468630" indent="-285750">
              <a:buFont typeface="Arial" panose="020B0604020202020204" pitchFamily="34" charset="0"/>
              <a:buChar char="•"/>
            </a:pP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Etc.</a:t>
            </a:r>
          </a:p>
        </p:txBody>
      </p:sp>
      <p:pic>
        <p:nvPicPr>
          <p:cNvPr id="26" name="Image 2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059180" y="11841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9378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67127" y="1225296"/>
            <a:ext cx="9766725" cy="3520440"/>
          </a:xfrm>
        </p:spPr>
        <p:txBody>
          <a:bodyPr>
            <a:normAutofit/>
          </a:bodyPr>
          <a:lstStyle/>
          <a:p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Racisme et Stéréotypes</a:t>
            </a:r>
            <a:b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Discriminations ethno-raciales</a:t>
            </a:r>
            <a:b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Cadre légal et Institutionnel</a:t>
            </a:r>
            <a:b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fr-BE" sz="1800" b="1" cap="sm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60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Recommandations politiques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65774" y="5020055"/>
            <a:ext cx="9768078" cy="1604679"/>
          </a:xfrm>
        </p:spPr>
        <p:txBody>
          <a:bodyPr>
            <a:normAutofit/>
          </a:bodyPr>
          <a:lstStyle/>
          <a:p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Attentes de la population: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fortes attentes de nouvelles décisions (sanction, sensibilisation, vivre-ensemble) dans la population en général, et au sein des groupes à risque en particulier</a:t>
            </a:r>
          </a:p>
          <a:p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Analyse qualitative: </a:t>
            </a:r>
            <a:r>
              <a:rPr lang="fr-BE" i="1" dirty="0">
                <a:latin typeface="Calibri" panose="020F0502020204030204" pitchFamily="34" charset="0"/>
                <a:cs typeface="Calibri" panose="020F0502020204030204" pitchFamily="34" charset="0"/>
              </a:rPr>
              <a:t>Cinq axes prioritaires</a:t>
            </a:r>
          </a:p>
        </p:txBody>
      </p:sp>
    </p:spTree>
    <p:extLst>
      <p:ext uri="{BB962C8B-B14F-4D97-AF65-F5344CB8AC3E}">
        <p14:creationId xmlns:p14="http://schemas.microsoft.com/office/powerpoint/2010/main" val="2796040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80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Attentes de la Population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59180" y="1255144"/>
            <a:ext cx="4754880" cy="640080"/>
          </a:xfrm>
        </p:spPr>
        <p:txBody>
          <a:bodyPr/>
          <a:lstStyle/>
          <a:p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quantitative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59180" y="2290060"/>
            <a:ext cx="5005190" cy="4465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50,3% des résidents pensent que l’identification et la sanction des pratiques discriminatoires sont insuffisantes…</a:t>
            </a:r>
          </a:p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Et 68,4% des résidents pensent que des nouvelles décisions sont nécessaires</a:t>
            </a:r>
          </a:p>
          <a:p>
            <a:pPr marL="0" indent="0">
              <a:buNone/>
            </a:pPr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Ces parts sont plus élevées (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 80%) chez les Portugais, les Musulmans A-I, les personnes de couleur noire A-I (et/ou originaires d’Afrique sub-saharienne)</a:t>
            </a:r>
          </a:p>
          <a:p>
            <a:pPr marL="0" indent="0">
              <a:buNone/>
            </a:pPr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7049431" y="2280372"/>
            <a:ext cx="4623163" cy="4129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Les domaines prioritaires</a:t>
            </a:r>
          </a:p>
          <a:p>
            <a:pPr lvl="1"/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Monde de l’entreprise (58,7%)</a:t>
            </a:r>
          </a:p>
          <a:p>
            <a:pPr lvl="1"/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Enseignement (57,6%)</a:t>
            </a:r>
          </a:p>
          <a:p>
            <a:pPr lvl="1"/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Marché du logement (32,3%)</a:t>
            </a:r>
          </a:p>
          <a:p>
            <a:pPr lvl="1"/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Actions perçues comme des priorités</a:t>
            </a:r>
          </a:p>
          <a:p>
            <a:pPr lvl="1"/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Initiatives concrètes favorisant la mixité et l’interculturalité (entre 28 et 32%)</a:t>
            </a:r>
          </a:p>
          <a:p>
            <a:pPr lvl="1"/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Renforcer les sanctions (29%)</a:t>
            </a:r>
          </a:p>
          <a:p>
            <a:pPr lvl="1"/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Développement de campagnes de sensibilisation à l’anti-discrimination et la diversité (environ 28%)</a:t>
            </a:r>
          </a:p>
        </p:txBody>
      </p:sp>
      <p:pic>
        <p:nvPicPr>
          <p:cNvPr id="25" name="Image 24" descr="Ligne Icône, Signe De Vecteur D&amp;#39;ensemble, Pictogramme Linéaire D&amp;#39;histogramme  De Style D&amp;#39;isolement Sur Le Blanc Symbole, Illustrat Illustration de  Vecteur - Illustration du linéaire, contour: 9266487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0" t="21825" r="22123" b="21958"/>
          <a:stretch/>
        </p:blipFill>
        <p:spPr bwMode="auto">
          <a:xfrm>
            <a:off x="1067168" y="1184105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201" y="3788229"/>
            <a:ext cx="3359241" cy="229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174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79" y="192787"/>
            <a:ext cx="10660069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Analyse qualitative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2290060"/>
            <a:ext cx="7847138" cy="4311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 dirty="0">
                <a:latin typeface="Calibri" panose="020F0502020204030204" pitchFamily="34" charset="0"/>
                <a:cs typeface="Calibri" panose="020F0502020204030204" pitchFamily="34" charset="0"/>
              </a:rPr>
              <a:t>Triple regard (triangulation):</a:t>
            </a:r>
          </a:p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Analyse documentaire légale et institutionnelle</a:t>
            </a:r>
          </a:p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Analyse qualitative des thématiques des entretiens des experts et des structures</a:t>
            </a:r>
          </a:p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Analyse des recommandations des experts et structures (basée sur la récurrence des recommandations)</a:t>
            </a:r>
          </a:p>
        </p:txBody>
      </p:sp>
      <p:pic>
        <p:nvPicPr>
          <p:cNvPr id="26" name="Image 2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36153" y="733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>
          <a:xfrm>
            <a:off x="1059180" y="1255144"/>
            <a:ext cx="8740428" cy="640080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Précisions sur la méthodologie d’analyse des recommandations</a:t>
            </a:r>
          </a:p>
        </p:txBody>
      </p:sp>
    </p:spTree>
    <p:extLst>
      <p:ext uri="{BB962C8B-B14F-4D97-AF65-F5344CB8AC3E}">
        <p14:creationId xmlns:p14="http://schemas.microsoft.com/office/powerpoint/2010/main" val="4047808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2290060"/>
            <a:ext cx="7847138" cy="4311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 dirty="0">
                <a:latin typeface="Calibri" panose="020F0502020204030204" pitchFamily="34" charset="0"/>
                <a:cs typeface="Calibri" panose="020F0502020204030204" pitchFamily="34" charset="0"/>
              </a:rPr>
              <a:t>Cinq objectifs:</a:t>
            </a:r>
          </a:p>
          <a:p>
            <a:pPr marL="457200" indent="-457200">
              <a:buFont typeface="+mj-lt"/>
              <a:buAutoNum type="arabicPeriod"/>
            </a:pP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Sensibiliser, informer, former, responsabiliser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Renforcer et appliquer le cadre légal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Adapter les institutions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Améliorer la connaissance du phénomène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Améliorer l’accueil des victimes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059179" y="192787"/>
            <a:ext cx="10660069" cy="672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4400" cap="sm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Analyse qualitative</a:t>
            </a:r>
            <a:endParaRPr lang="fr-BE" sz="4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 2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36153" y="733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84766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1828800"/>
            <a:ext cx="8298242" cy="4311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 dirty="0">
                <a:latin typeface="Calibri" panose="020F0502020204030204" pitchFamily="34" charset="0"/>
                <a:cs typeface="Calibri" panose="020F0502020204030204" pitchFamily="34" charset="0"/>
              </a:rPr>
              <a:t>1. Sensibiliser, informer, former, responsabiliser</a:t>
            </a:r>
          </a:p>
          <a:p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La population globale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Pour lutter contre les stéréotypes: Campagne de sensibilisation, communication positive sur la diversité, etc.</a:t>
            </a:r>
          </a:p>
          <a:p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Des acteurs clés par domaines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Sensibiliser sur le racisme et les discriminations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Informer sur les structures de prise en charge et mécanismes existants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Former les professionnels à l’interculturel et droit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anti-discriminatoire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Emploi</a:t>
            </a:r>
          </a:p>
          <a:p>
            <a:pPr lvl="2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Logement</a:t>
            </a:r>
          </a:p>
          <a:p>
            <a:pPr lvl="2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</a:p>
          <a:p>
            <a:pPr lvl="2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Administrations publiques (et acteurs de la justice et de la police)</a:t>
            </a:r>
          </a:p>
          <a:p>
            <a:pPr lvl="2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Santé et social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059179" y="192787"/>
            <a:ext cx="10660069" cy="672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4400" cap="sm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Analyse qualitative</a:t>
            </a:r>
            <a:endParaRPr lang="fr-BE" sz="4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 2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36153" y="733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4569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8511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Deux approches complémentaires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53638" y="1250655"/>
            <a:ext cx="4754880" cy="640080"/>
          </a:xfrm>
        </p:spPr>
        <p:txBody>
          <a:bodyPr/>
          <a:lstStyle/>
          <a:p>
            <a:r>
              <a:rPr lang="fr-BE" sz="24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Enquête quantitative online (LISER)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56686" y="2066900"/>
            <a:ext cx="4754880" cy="47026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BE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Population 18+</a:t>
            </a:r>
            <a:r>
              <a:rPr lang="fr-BE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(518.104)</a:t>
            </a:r>
          </a:p>
          <a:p>
            <a:pPr marL="0" indent="0">
              <a:buNone/>
            </a:pPr>
            <a:endParaRPr lang="fr-BE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BE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Echantillon</a:t>
            </a:r>
            <a:r>
              <a:rPr lang="fr-BE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(15.000)</a:t>
            </a:r>
          </a:p>
          <a:p>
            <a:pPr marL="0" indent="0">
              <a:buNone/>
            </a:pPr>
            <a:endParaRPr lang="fr-BE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BE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Répondants</a:t>
            </a:r>
            <a:r>
              <a:rPr lang="fr-BE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(2.949)</a:t>
            </a:r>
          </a:p>
          <a:p>
            <a:pPr marL="0" indent="0">
              <a:buNone/>
            </a:pPr>
            <a:endParaRPr lang="fr-BE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fr-BE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Perceptions de la population</a:t>
            </a:r>
            <a:endParaRPr lang="fr-BE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58933" y="1255497"/>
            <a:ext cx="4754880" cy="640080"/>
          </a:xfrm>
        </p:spPr>
        <p:txBody>
          <a:bodyPr>
            <a:normAutofit/>
          </a:bodyPr>
          <a:lstStyle/>
          <a:p>
            <a:r>
              <a:rPr lang="fr-B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Enquête qualitative (CEFIS)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58934" y="2066899"/>
            <a:ext cx="4890454" cy="47026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	Structures privées &amp; publiques</a:t>
            </a:r>
            <a:r>
              <a:rPr lang="fr-BE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(67)</a:t>
            </a: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	Experts &amp; acteurs de terrains</a:t>
            </a: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 (139)</a:t>
            </a: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fr-BE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Perceptions des experts/acteurs</a:t>
            </a:r>
          </a:p>
          <a:p>
            <a:pPr marL="0" indent="0">
              <a:buNone/>
            </a:pPr>
            <a:r>
              <a:rPr lang="fr-B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fr-BE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Analyse légale et institutionnelle</a:t>
            </a:r>
            <a:r>
              <a:rPr lang="fr-B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53638" y="2012037"/>
            <a:ext cx="899160" cy="533400"/>
          </a:xfrm>
          <a:prstGeom prst="rect">
            <a:avLst/>
          </a:prstGeom>
        </p:spPr>
      </p:pic>
      <p:pic>
        <p:nvPicPr>
          <p:cNvPr id="9" name="Image 8"/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018" y="3280112"/>
            <a:ext cx="906780" cy="503555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873" y="4467429"/>
            <a:ext cx="687070" cy="503555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8005134" y="2535349"/>
            <a:ext cx="17459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Strates (18):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Pays de naissance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Statut sécurité sociale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Sur-</a:t>
            </a:r>
            <a:r>
              <a:rPr lang="fr-BE" sz="1000" i="1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</a:t>
            </a:r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sous-pop à risque</a:t>
            </a:r>
          </a:p>
        </p:txBody>
      </p:sp>
      <p:sp>
        <p:nvSpPr>
          <p:cNvPr id="12" name="Flèche vers le bas 11"/>
          <p:cNvSpPr/>
          <p:nvPr/>
        </p:nvSpPr>
        <p:spPr>
          <a:xfrm>
            <a:off x="7308130" y="2600300"/>
            <a:ext cx="382555" cy="64403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028252" y="3738973"/>
            <a:ext cx="15231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Non-réponse: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Portugal vs autres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Revenu, âge, </a:t>
            </a:r>
            <a:r>
              <a:rPr lang="fr-BE" sz="1000" i="1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séc</a:t>
            </a:r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sociale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Pays de naissance</a:t>
            </a:r>
          </a:p>
        </p:txBody>
      </p:sp>
      <p:sp>
        <p:nvSpPr>
          <p:cNvPr id="14" name="Flèche vers le bas 13"/>
          <p:cNvSpPr/>
          <p:nvPr/>
        </p:nvSpPr>
        <p:spPr>
          <a:xfrm>
            <a:off x="7311238" y="3816389"/>
            <a:ext cx="382555" cy="64403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46018" y="6177222"/>
            <a:ext cx="899160" cy="533400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7903218" y="5047418"/>
            <a:ext cx="16482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Extrapolation des résultats: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Pondération par groupe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Intervalles de confiance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Par question et par groupe</a:t>
            </a:r>
          </a:p>
        </p:txBody>
      </p:sp>
      <p:sp>
        <p:nvSpPr>
          <p:cNvPr id="17" name="Flèche vers le bas 16"/>
          <p:cNvSpPr/>
          <p:nvPr/>
        </p:nvSpPr>
        <p:spPr>
          <a:xfrm>
            <a:off x="7314346" y="5060473"/>
            <a:ext cx="382555" cy="1057835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Image 17" descr="Administration publique générale : Toutes les adresses et téléphones sur  l&amp;#39;annuaire Hoodspot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833" y="1828981"/>
            <a:ext cx="791845" cy="791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Expert : images, photos et images vectorielles de stock | Shutterstock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1" t="18213" r="20000" b="27143"/>
          <a:stretch/>
        </p:blipFill>
        <p:spPr bwMode="auto">
          <a:xfrm>
            <a:off x="1090450" y="3194310"/>
            <a:ext cx="816610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9746378" y="4951815"/>
            <a:ext cx="21643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Caractéristiques individuelles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Opinion v-à-v du racisme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Opinion v-à-v de l’immigration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Discriminations (témoin/victime)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Attentes politiques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081277" y="3869817"/>
            <a:ext cx="42113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Guide d’entretiens semi-directifs: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Compréhension du racisme et discriminations ethno-raciales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Confrontation avec le phénomène et la prise en charge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Appréciation de l’ampleur et de l’évolution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Formes et types de racisme et de discrimination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Perception du profil et stratégies des victimes et auteurs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Besoins des structures et recommandations des experts</a:t>
            </a:r>
          </a:p>
        </p:txBody>
      </p:sp>
      <p:pic>
        <p:nvPicPr>
          <p:cNvPr id="23" name="Image 22" descr="Expert : images, photos et images vectorielles de stock | Shutterstock"/>
          <p:cNvPicPr/>
          <p:nvPr/>
        </p:nvPicPr>
        <p:blipFill rotWithShape="1">
          <a:blip r:embed="rId6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1" t="18213" r="20000" b="27143"/>
          <a:stretch/>
        </p:blipFill>
        <p:spPr bwMode="auto">
          <a:xfrm>
            <a:off x="1212163" y="5250563"/>
            <a:ext cx="592376" cy="5831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4" name="Flèche vers le bas 23"/>
          <p:cNvSpPr/>
          <p:nvPr/>
        </p:nvSpPr>
        <p:spPr>
          <a:xfrm>
            <a:off x="1312654" y="4017525"/>
            <a:ext cx="382555" cy="120166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01592" y="2477800"/>
            <a:ext cx="22696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Acteurs de la police, de la justice, </a:t>
            </a:r>
          </a:p>
          <a:p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l’enseignement, du logement, </a:t>
            </a:r>
          </a:p>
          <a:p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l’emploi, du secteur social,</a:t>
            </a:r>
          </a:p>
          <a:p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 monde associatif, etc.</a:t>
            </a:r>
            <a:endParaRPr lang="en-US" sz="12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Flèche vers le bas 11"/>
          <p:cNvSpPr/>
          <p:nvPr/>
        </p:nvSpPr>
        <p:spPr>
          <a:xfrm>
            <a:off x="1319860" y="2614986"/>
            <a:ext cx="382555" cy="64403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Pictogramme D&amp;amp;#39;icône De Livre De Statut De Code Juridique Illustration de  Vecteur - Illustration du bleu, logo: 128978936"/>
          <p:cNvPicPr>
            <a:picLocks noChangeAspect="1" noChangeArrowheads="1"/>
          </p:cNvPicPr>
          <p:nvPr/>
        </p:nvPicPr>
        <p:blipFill rotWithShape="1">
          <a:blip r:embed="rId7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0" t="12082" r="11527" b="12082"/>
          <a:stretch/>
        </p:blipFill>
        <p:spPr bwMode="auto">
          <a:xfrm>
            <a:off x="1234031" y="6118308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Cross 25"/>
          <p:cNvSpPr/>
          <p:nvPr/>
        </p:nvSpPr>
        <p:spPr>
          <a:xfrm>
            <a:off x="1421069" y="5902183"/>
            <a:ext cx="155372" cy="147630"/>
          </a:xfrm>
          <a:prstGeom prst="pl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37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59179" y="192787"/>
            <a:ext cx="10660069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Analyse qualitative</a:t>
            </a:r>
          </a:p>
        </p:txBody>
      </p:sp>
      <p:pic>
        <p:nvPicPr>
          <p:cNvPr id="9" name="Image 2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36153" y="733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1828800"/>
            <a:ext cx="8298242" cy="4311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2. Renforcer et appliquer le cadre légal</a:t>
            </a:r>
            <a:endParaRPr lang="fr-BE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Pas de jurisprudence en matière de discriminations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Renforcer l’accès à la justice 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Sensibiliser à des mécanismes et notions juridiques clefs du droit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anti-discriminatoire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Renforcer le volet répressif (p.ex. incrimination aggravée des infractions de droit commun en cas de motif de haine)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Réformer et renforcer le cadre institutionnel, notamment le CET (statut, missions, moyens)</a:t>
            </a:r>
          </a:p>
          <a:p>
            <a:pPr lvl="1"/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269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1828800"/>
            <a:ext cx="8298242" cy="45679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3. Adapter les institutions</a:t>
            </a:r>
            <a:endParaRPr lang="fr-BE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Emploi</a:t>
            </a: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Plus de transparence du recrutement</a:t>
            </a: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Améliorer recours aux mécanismes existants</a:t>
            </a: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Renforcer le rôle des acteurs</a:t>
            </a:r>
          </a:p>
          <a:p>
            <a:pPr>
              <a:spcAft>
                <a:spcPts val="600"/>
              </a:spcAft>
            </a:pPr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Logement </a:t>
            </a: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« </a:t>
            </a:r>
            <a:r>
              <a:rPr lang="fr-FR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Helpline</a:t>
            </a: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 » de signalement </a:t>
            </a: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Clause de non-discrimination chez les agences</a:t>
            </a:r>
          </a:p>
          <a:p>
            <a:pPr>
              <a:spcAft>
                <a:spcPts val="600"/>
              </a:spcAft>
            </a:pPr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Adapter le système scolaire à la diversité</a:t>
            </a: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Améliorer l’accueil des primo-arrivants</a:t>
            </a: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Lutter contre les discriminations systémiques/inconscientes (stéréotypes…)</a:t>
            </a:r>
          </a:p>
          <a:p>
            <a:pPr>
              <a:spcAft>
                <a:spcPts val="600"/>
              </a:spcAft>
            </a:pPr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Administration publique</a:t>
            </a: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Sensibiliser à l’interculturalité</a:t>
            </a: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Créer un service de médiation interculturelle 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59179" y="192787"/>
            <a:ext cx="10660069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Analyse qualitative</a:t>
            </a:r>
          </a:p>
        </p:txBody>
      </p:sp>
      <p:pic>
        <p:nvPicPr>
          <p:cNvPr id="9" name="Image 2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36153" y="733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84369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1828800"/>
            <a:ext cx="8298242" cy="4311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4. Améliorer la connaissance du phénomène</a:t>
            </a:r>
            <a:endParaRPr lang="fr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Améliorer la quantité et la qualité des données administratives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Police, CET, etc.</a:t>
            </a:r>
          </a:p>
          <a:p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Face à l’invisibilité du phénomène et aux lacunes des données actuelles: mettre en place un monitoring du racisme et des discriminations et réaliser des états des lieux par domaine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Etude « 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testing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 » à l’emploi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Focus sur les discriminations au logement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Etude dans le domaine de la santé trop méconnu, etc.</a:t>
            </a:r>
          </a:p>
          <a:p>
            <a:pPr lvl="1"/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59179" y="192787"/>
            <a:ext cx="10660069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Analyse qualitative</a:t>
            </a:r>
          </a:p>
        </p:txBody>
      </p:sp>
      <p:pic>
        <p:nvPicPr>
          <p:cNvPr id="9" name="Image 2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36153" y="733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25586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1828800"/>
            <a:ext cx="8298242" cy="4311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5. Améliorer l’accueil des victimes</a:t>
            </a:r>
            <a:endParaRPr lang="fr-BE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Face aux stratégies d’invisibilité et à l’éloignement symbolique des structures de prise en charge: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Développer des structures de proximité 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Développer l’accueil des structures sur le plan psychologique et interculturel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Favoriser la résilience et l’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empowerment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des victimes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Créer un réseau d’ «ambassadeurs», de relais auprès des groupes les plus invisibles pour faciliter l’ «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outing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59179" y="192787"/>
            <a:ext cx="10660069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Analyse qualitative</a:t>
            </a:r>
          </a:p>
        </p:txBody>
      </p:sp>
      <p:pic>
        <p:nvPicPr>
          <p:cNvPr id="9" name="Image 2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36153" y="733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6608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8511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Deux approches complémentaires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53638" y="1250655"/>
            <a:ext cx="4754880" cy="640080"/>
          </a:xfrm>
        </p:spPr>
        <p:txBody>
          <a:bodyPr/>
          <a:lstStyle/>
          <a:p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Enquête quantitative online (LISER)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56686" y="2066900"/>
            <a:ext cx="4754880" cy="4702635"/>
          </a:xfrm>
        </p:spPr>
        <p:txBody>
          <a:bodyPr/>
          <a:lstStyle/>
          <a:p>
            <a:pPr marL="0" indent="0">
              <a:buNone/>
            </a:pP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Population 18+</a:t>
            </a: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 (518.104)</a:t>
            </a: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Echantillon</a:t>
            </a: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 (15.000)</a:t>
            </a: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Répondants</a:t>
            </a: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 (2.949)</a:t>
            </a: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fr-BE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Perceptions de la population</a:t>
            </a:r>
            <a:endParaRPr lang="fr-BE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58933" y="1255497"/>
            <a:ext cx="4754880" cy="640080"/>
          </a:xfrm>
        </p:spPr>
        <p:txBody>
          <a:bodyPr>
            <a:normAutofit/>
          </a:bodyPr>
          <a:lstStyle/>
          <a:p>
            <a:r>
              <a:rPr lang="fr-BE" sz="24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Enquête qualitative (CEFIS)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638" y="2012037"/>
            <a:ext cx="899160" cy="533400"/>
          </a:xfrm>
          <a:prstGeom prst="rect">
            <a:avLst/>
          </a:prstGeom>
        </p:spPr>
      </p:pic>
      <p:pic>
        <p:nvPicPr>
          <p:cNvPr id="9" name="Imag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018" y="3280112"/>
            <a:ext cx="906780" cy="503555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873" y="4467429"/>
            <a:ext cx="687070" cy="503555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7963466" y="2470941"/>
            <a:ext cx="20633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Strates (18):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Pays de naissance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Statut sécurité sociale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Sur-</a:t>
            </a:r>
            <a:r>
              <a:rPr lang="fr-BE" sz="12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repres</a:t>
            </a:r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. sous-pop à risque</a:t>
            </a:r>
          </a:p>
        </p:txBody>
      </p:sp>
      <p:sp>
        <p:nvSpPr>
          <p:cNvPr id="12" name="Flèche vers le bas 11"/>
          <p:cNvSpPr/>
          <p:nvPr/>
        </p:nvSpPr>
        <p:spPr>
          <a:xfrm>
            <a:off x="7308130" y="2600300"/>
            <a:ext cx="382555" cy="64403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963466" y="3728765"/>
            <a:ext cx="1793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dirty="0">
                <a:latin typeface="Calibri" panose="020F0502020204030204" pitchFamily="34" charset="0"/>
                <a:cs typeface="Calibri" panose="020F0502020204030204" pitchFamily="34" charset="0"/>
              </a:rPr>
              <a:t>Non-réponse: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Portugal vs autres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Revenu, âge, </a:t>
            </a:r>
            <a:r>
              <a:rPr lang="fr-BE" sz="1200" i="1" dirty="0" err="1">
                <a:latin typeface="Calibri" panose="020F0502020204030204" pitchFamily="34" charset="0"/>
                <a:cs typeface="Calibri" panose="020F0502020204030204" pitchFamily="34" charset="0"/>
              </a:rPr>
              <a:t>séc</a:t>
            </a:r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. sociale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Pays de naissance</a:t>
            </a:r>
          </a:p>
        </p:txBody>
      </p:sp>
      <p:sp>
        <p:nvSpPr>
          <p:cNvPr id="14" name="Flèche vers le bas 13"/>
          <p:cNvSpPr/>
          <p:nvPr/>
        </p:nvSpPr>
        <p:spPr>
          <a:xfrm>
            <a:off x="7311238" y="3816389"/>
            <a:ext cx="382555" cy="64403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46018" y="6177222"/>
            <a:ext cx="899160" cy="533400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7681691" y="5060473"/>
            <a:ext cx="19321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dirty="0">
                <a:latin typeface="Calibri" panose="020F0502020204030204" pitchFamily="34" charset="0"/>
                <a:cs typeface="Calibri" panose="020F0502020204030204" pitchFamily="34" charset="0"/>
              </a:rPr>
              <a:t>Extrapolation des résultats: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Pondération par groupe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Intervalles de confiance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Par question et par groupe</a:t>
            </a:r>
          </a:p>
        </p:txBody>
      </p:sp>
      <p:sp>
        <p:nvSpPr>
          <p:cNvPr id="17" name="Flèche vers le bas 16"/>
          <p:cNvSpPr/>
          <p:nvPr/>
        </p:nvSpPr>
        <p:spPr>
          <a:xfrm>
            <a:off x="7314346" y="5060473"/>
            <a:ext cx="382555" cy="1057835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9650369" y="5071268"/>
            <a:ext cx="2507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dirty="0"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Caractéristiques individuelles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Opinion v-à-v du racisme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Opinion v-à-v de l’immigration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Discriminations (témoin/victime)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Attentes politiques</a:t>
            </a:r>
          </a:p>
        </p:txBody>
      </p:sp>
      <p:sp>
        <p:nvSpPr>
          <p:cNvPr id="25" name="Espace réservé du contenu 5"/>
          <p:cNvSpPr txBox="1">
            <a:spLocks/>
          </p:cNvSpPr>
          <p:nvPr/>
        </p:nvSpPr>
        <p:spPr>
          <a:xfrm>
            <a:off x="1058934" y="2066899"/>
            <a:ext cx="4890454" cy="4702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r-BE" b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Structures privées &amp; publiques </a:t>
            </a:r>
            <a:r>
              <a:rPr lang="fr-BE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(67)</a:t>
            </a:r>
          </a:p>
          <a:p>
            <a:pPr marL="0" indent="0">
              <a:buFont typeface="Wingdings" pitchFamily="2" charset="2"/>
              <a:buNone/>
            </a:pPr>
            <a:endParaRPr lang="fr-BE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fr-BE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fr-BE" b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Experts &amp; acteurs de terrains</a:t>
            </a:r>
            <a:r>
              <a:rPr lang="fr-BE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(139)</a:t>
            </a:r>
          </a:p>
          <a:p>
            <a:pPr marL="0" indent="0">
              <a:buFont typeface="Wingdings" pitchFamily="2" charset="2"/>
              <a:buNone/>
            </a:pPr>
            <a:endParaRPr lang="fr-BE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fr-BE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fr-BE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fr-BE" sz="1100" b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Font typeface="Wingdings" pitchFamily="2" charset="2"/>
              <a:buNone/>
            </a:pPr>
            <a:r>
              <a:rPr lang="fr-BE" b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Perceptions des experts/acteurs</a:t>
            </a:r>
          </a:p>
          <a:p>
            <a:pPr marL="0" indent="0">
              <a:buFont typeface="Wingdings" pitchFamily="2" charset="2"/>
              <a:buNone/>
            </a:pPr>
            <a:r>
              <a:rPr lang="fr-BE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Font typeface="Wingdings" pitchFamily="2" charset="2"/>
              <a:buNone/>
            </a:pPr>
            <a:r>
              <a:rPr lang="fr-BE" b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Analyse légale et institutionnelle</a:t>
            </a:r>
            <a:r>
              <a:rPr lang="fr-BE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BE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6" name="Image 17" descr="Administration publique générale : Toutes les adresses et téléphones sur  l&amp;#39;annuaire Hoodspot"/>
          <p:cNvPicPr/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833" y="1828981"/>
            <a:ext cx="791845" cy="791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18" descr="Expert : images, photos et images vectorielles de stock | Shutterstock"/>
          <p:cNvPicPr/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1" t="18213" r="20000" b="27143"/>
          <a:stretch/>
        </p:blipFill>
        <p:spPr bwMode="auto">
          <a:xfrm>
            <a:off x="1090450" y="3194310"/>
            <a:ext cx="816610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8" name="ZoneTexte 21"/>
          <p:cNvSpPr txBox="1"/>
          <p:nvPr/>
        </p:nvSpPr>
        <p:spPr>
          <a:xfrm>
            <a:off x="2081277" y="3869817"/>
            <a:ext cx="358143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Guide d’entretiens semi-directifs: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Compréhension du racisme et discriminations ethno-raciales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Confrontation avec le phénomène et la prise en charge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Appréciation de l’ampleur et de l’évolution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Formes et types de racisme et de discrimination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Perception du profil et stratégies des victimes et auteurs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Besoins des structures et recommandations des experts</a:t>
            </a:r>
          </a:p>
        </p:txBody>
      </p:sp>
      <p:pic>
        <p:nvPicPr>
          <p:cNvPr id="29" name="Image 22" descr="Expert : images, photos et images vectorielles de stock | Shutterstock"/>
          <p:cNvPicPr/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1" t="18213" r="20000" b="27143"/>
          <a:stretch/>
        </p:blipFill>
        <p:spPr bwMode="auto">
          <a:xfrm>
            <a:off x="1212163" y="5250563"/>
            <a:ext cx="592376" cy="5831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" name="Flèche vers le bas 23"/>
          <p:cNvSpPr/>
          <p:nvPr/>
        </p:nvSpPr>
        <p:spPr>
          <a:xfrm>
            <a:off x="1312654" y="4017525"/>
            <a:ext cx="382555" cy="120166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01592" y="2477800"/>
            <a:ext cx="19864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Acteurs de la police, de la justice, </a:t>
            </a:r>
          </a:p>
          <a:p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l’enseignement, du logement, </a:t>
            </a:r>
          </a:p>
          <a:p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l’Emploi, du secteur social,</a:t>
            </a:r>
          </a:p>
          <a:p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 monde associatif, etc.</a:t>
            </a:r>
            <a:endParaRPr lang="en-US" sz="1000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2" name="Flèche vers le bas 11"/>
          <p:cNvSpPr/>
          <p:nvPr/>
        </p:nvSpPr>
        <p:spPr>
          <a:xfrm>
            <a:off x="1319860" y="2614986"/>
            <a:ext cx="382555" cy="64403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3" name="Picture 2" descr="Pictogramme D&amp;amp;#39;icône De Livre De Statut De Code Juridique Illustration de  Vecteur - Illustration du bleu, logo: 12897893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0" t="12082" r="11527" b="12082"/>
          <a:stretch/>
        </p:blipFill>
        <p:spPr bwMode="auto">
          <a:xfrm>
            <a:off x="1234031" y="6118308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Cross 33"/>
          <p:cNvSpPr/>
          <p:nvPr/>
        </p:nvSpPr>
        <p:spPr>
          <a:xfrm>
            <a:off x="1421069" y="5902183"/>
            <a:ext cx="155372" cy="147630"/>
          </a:xfrm>
          <a:prstGeom prst="pl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373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60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Racisme et Stéréotypes</a:t>
            </a:r>
            <a:br>
              <a:rPr lang="fr-BE" sz="6000" b="1" cap="sm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fr-BE" sz="2000" b="1" cap="sm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Discriminations ethno-raciales</a:t>
            </a:r>
            <a:b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Cadre légal et Institutionnel</a:t>
            </a:r>
            <a:b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Recommandations politiques et avis d’experts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51162" y="5020055"/>
            <a:ext cx="10240210" cy="1604679"/>
          </a:xfrm>
        </p:spPr>
        <p:txBody>
          <a:bodyPr>
            <a:normAutofit/>
          </a:bodyPr>
          <a:lstStyle/>
          <a:p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Ampleur: </a:t>
            </a:r>
            <a:r>
              <a:rPr lang="fr-BE" i="1" dirty="0">
                <a:latin typeface="Calibri" panose="020F0502020204030204" pitchFamily="34" charset="0"/>
                <a:cs typeface="Calibri" panose="020F0502020204030204" pitchFamily="34" charset="0"/>
              </a:rPr>
              <a:t>racisme idéologique probablement clairsemé… mais notion mal conceptualisée</a:t>
            </a:r>
          </a:p>
          <a:p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Evolution: </a:t>
            </a:r>
            <a:r>
              <a:rPr lang="fr-BE" i="1" dirty="0">
                <a:latin typeface="Calibri" panose="020F0502020204030204" pitchFamily="34" charset="0"/>
                <a:cs typeface="Calibri" panose="020F0502020204030204" pitchFamily="34" charset="0"/>
              </a:rPr>
              <a:t>pas de tendance nette dans ampleur (1/3, 1/3, 1/3)… mais transformation du racisme</a:t>
            </a:r>
          </a:p>
          <a:p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Stéréotypes: </a:t>
            </a:r>
            <a:r>
              <a:rPr lang="fr-BE" i="1" dirty="0">
                <a:latin typeface="Calibri" panose="020F0502020204030204" pitchFamily="34" charset="0"/>
                <a:cs typeface="Calibri" panose="020F0502020204030204" pitchFamily="34" charset="0"/>
              </a:rPr>
              <a:t>bien ancrés et variables</a:t>
            </a:r>
            <a:r>
              <a:rPr lang="fr-BE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i="1" dirty="0">
                <a:latin typeface="Calibri" panose="020F0502020204030204" pitchFamily="34" charset="0"/>
                <a:cs typeface="Calibri" panose="020F0502020204030204" pitchFamily="34" charset="0"/>
              </a:rPr>
              <a:t>selon les groupes cibles</a:t>
            </a:r>
          </a:p>
        </p:txBody>
      </p:sp>
    </p:spTree>
    <p:extLst>
      <p:ext uri="{BB962C8B-B14F-4D97-AF65-F5344CB8AC3E}">
        <p14:creationId xmlns:p14="http://schemas.microsoft.com/office/powerpoint/2010/main" val="302530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80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Racisme: Ampleur des Phénomènes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602907" y="1250300"/>
            <a:ext cx="4754880" cy="640080"/>
          </a:xfrm>
        </p:spPr>
        <p:txBody>
          <a:bodyPr/>
          <a:lstStyle/>
          <a:p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quantitative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02906" y="2285216"/>
            <a:ext cx="5232535" cy="4219101"/>
          </a:xfrm>
        </p:spPr>
        <p:txBody>
          <a:bodyPr>
            <a:normAutofit lnSpcReduction="10000"/>
          </a:bodyPr>
          <a:lstStyle/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4,3% des résidents établissent une hiérarchie entre les races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Baromètre-racisme 2018 en FR (1000 pers.): 9% (même question)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Baromètre de la tolérance en BE (1392 pers.): 32% (races plus douées)</a:t>
            </a: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15,2% des résidents déclarent que des réactions racistes sont parfois justifiées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Baromètre-racisme 2018 en FR (1000 pers.): 46%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Baromètre de la tolérance 2008-09 en BE (1392 pers.): 59% (</a:t>
            </a:r>
            <a:r>
              <a:rPr lang="fr-BE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exp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. négatives)</a:t>
            </a:r>
          </a:p>
          <a:p>
            <a:endParaRPr lang="fr-BE" sz="10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400" dirty="0">
                <a:latin typeface="Calibri" panose="020F0502020204030204" pitchFamily="34" charset="0"/>
                <a:cs typeface="Calibri" panose="020F0502020204030204" pitchFamily="34" charset="0"/>
              </a:rPr>
              <a:t>11,1% des résidents souhaitent éviter un voisin de type ethno-racial particulier; et 6,3% des résidents souhaitent éviter un supérieur de type ethno-racial particulier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Si c’est le cas: Arabes/Mus (A-I) &gt;&gt; Lux &gt; Couleur noire (A-I) &gt; Portugais</a:t>
            </a:r>
          </a:p>
          <a:p>
            <a:pPr marL="0" indent="0">
              <a:spcBef>
                <a:spcPts val="0"/>
              </a:spcBef>
              <a:buNone/>
            </a:pPr>
            <a:endParaRPr lang="fr-BE" sz="11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100" i="1" dirty="0">
                <a:latin typeface="Calibri" panose="020F0502020204030204" pitchFamily="34" charset="0"/>
                <a:cs typeface="Calibri" panose="020F0502020204030204" pitchFamily="34" charset="0"/>
              </a:rPr>
              <a:t>En général, ces parts ne varient pas significativement entre groupes (pays de naissance, âge, éducation, auto-identification culturelle)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BE" sz="1100" b="1" i="1" dirty="0">
                <a:latin typeface="Calibri" panose="020F0502020204030204" pitchFamily="34" charset="0"/>
                <a:cs typeface="Calibri" panose="020F0502020204030204" pitchFamily="34" charset="0"/>
              </a:rPr>
              <a:t>A-I</a:t>
            </a:r>
            <a:r>
              <a:rPr lang="fr-BE" sz="1100" i="1" dirty="0">
                <a:latin typeface="Calibri" panose="020F0502020204030204" pitchFamily="34" charset="0"/>
                <a:cs typeface="Calibri" panose="020F0502020204030204" pitchFamily="34" charset="0"/>
              </a:rPr>
              <a:t> = assignation ethno-raciale revendiquée par le répondant (auto-identification)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59180" y="1255144"/>
            <a:ext cx="4754880" cy="640080"/>
          </a:xfrm>
        </p:spPr>
        <p:txBody>
          <a:bodyPr>
            <a:normAutofit/>
          </a:bodyPr>
          <a:lstStyle/>
          <a:p>
            <a:r>
              <a:rPr lang="fr-B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qualitative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59180" y="2280372"/>
            <a:ext cx="4824035" cy="4039405"/>
          </a:xfrm>
        </p:spPr>
        <p:txBody>
          <a:bodyPr/>
          <a:lstStyle/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Compréhension/</a:t>
            </a:r>
            <a:r>
              <a:rPr lang="fr-BE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thématisation</a:t>
            </a:r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Difficulté de définir ou distinguer racisme et discrimination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Sauf exception: pas de </a:t>
            </a:r>
            <a:r>
              <a:rPr lang="fr-BE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thématisation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, de stratégie claire, ou de formation spécifique</a:t>
            </a:r>
          </a:p>
          <a:p>
            <a:endParaRPr lang="fr-BE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Fortes divergences dans les perceptions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Structures officielles et administratives: perception de difficultés de compréhension et de communication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Secteur social ou de défense des publics </a:t>
            </a:r>
            <a:r>
              <a:rPr lang="fr-BE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racisés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: mêmes faits sont perçus comme des actes de racisme/ discrimination</a:t>
            </a:r>
          </a:p>
          <a:p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Difficulté de cerner les phénomènes: pas de données admin. harmonisées, ventilées…</a:t>
            </a:r>
          </a:p>
        </p:txBody>
      </p:sp>
      <p:pic>
        <p:nvPicPr>
          <p:cNvPr id="25" name="Image 24" descr="Ligne Icône, Signe De Vecteur D&amp;#39;ensemble, Pictogramme Linéaire D&amp;#39;histogramme  De Style D&amp;#39;isolement Sur Le Blanc Symbole, Illustrat Illustration de  Vecteur - Illustration du linéaire, contour: 9266487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0" t="21825" r="22123" b="21958"/>
          <a:stretch/>
        </p:blipFill>
        <p:spPr bwMode="auto">
          <a:xfrm>
            <a:off x="6610895" y="1179261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Image 2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992186" y="1174418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565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80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Racisme: Evolution des Phénomènes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602907" y="1250300"/>
            <a:ext cx="4754880" cy="640080"/>
          </a:xfrm>
        </p:spPr>
        <p:txBody>
          <a:bodyPr/>
          <a:lstStyle/>
          <a:p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quantitative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02907" y="2285216"/>
            <a:ext cx="4852972" cy="4235643"/>
          </a:xfrm>
        </p:spPr>
        <p:txBody>
          <a:bodyPr>
            <a:normAutofit/>
          </a:bodyPr>
          <a:lstStyle/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33,9% des résidents pensent que le racisme a augmenté ces 5 dernières années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28,2% n’ont pas d’avis sur la question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Part plus élevée chez les Luxembourgeois (44,3%), chez les moyennement qualifiés et les âgés?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Part plus faible chez Européens (21,7%), Musulmans A-I (28,2%) et personnes de couleur noire A-I (26,4%)</a:t>
            </a:r>
          </a:p>
          <a:p>
            <a:pPr lvl="1"/>
            <a:endParaRPr lang="fr-BE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29,7% des résidents craignent d’être victime d’incidents dans un futur proche du fait de leur appartenance ethno-raciale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13,1% n’ont pas d’avis sur la question; 3% sont très inquiets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Part plus élevée chez les personnes de couleur noire A-I (38,4%)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Part plus faible chez les ressortissants des pays limitrophes (14,9%) et chez les hautement qualifiés (24,4%)</a:t>
            </a:r>
          </a:p>
          <a:p>
            <a:pPr marL="274320" lvl="1" indent="0">
              <a:buNone/>
            </a:pPr>
            <a:endParaRPr lang="fr-BE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59180" y="1255144"/>
            <a:ext cx="4754880" cy="640080"/>
          </a:xfrm>
        </p:spPr>
        <p:txBody>
          <a:bodyPr>
            <a:normAutofit/>
          </a:bodyPr>
          <a:lstStyle/>
          <a:p>
            <a:r>
              <a:rPr lang="fr-B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qualitative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59180" y="2280372"/>
            <a:ext cx="4623163" cy="4311528"/>
          </a:xfrm>
        </p:spPr>
        <p:txBody>
          <a:bodyPr/>
          <a:lstStyle/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Niveau de conscience plus important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Racisme direct dans l’espace public aurait diminué…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Remplacé par des formes d’expression plus sournoises (assignation raciale, stéréotypes) et micro-agressions quotidienne</a:t>
            </a:r>
          </a:p>
          <a:p>
            <a:endParaRPr lang="fr-BE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Cibles variables 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Evènements internationaux, actualité, médias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Coexistence de différentes formes de racisme</a:t>
            </a:r>
          </a:p>
          <a:p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Image 24" descr="Ligne Icône, Signe De Vecteur D&amp;#39;ensemble, Pictogramme Linéaire D&amp;#39;histogramme  De Style D&amp;#39;isolement Sur Le Blanc Symbole, Illustrat Illustration de  Vecteur - Illustration du linéaire, contour: 9266487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0" t="21825" r="22123" b="21958"/>
          <a:stretch/>
        </p:blipFill>
        <p:spPr bwMode="auto">
          <a:xfrm>
            <a:off x="6610895" y="1179261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Image 2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992186" y="1174418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63146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80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Racisme: Stéréotypes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602907" y="1250300"/>
            <a:ext cx="4754880" cy="640080"/>
          </a:xfrm>
        </p:spPr>
        <p:txBody>
          <a:bodyPr/>
          <a:lstStyle/>
          <a:p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quantitative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02907" y="2285216"/>
            <a:ext cx="5094512" cy="4469267"/>
          </a:xfrm>
        </p:spPr>
        <p:txBody>
          <a:bodyPr>
            <a:normAutofit/>
          </a:bodyPr>
          <a:lstStyle/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45,7% des résidents pensent que certains groupes ethno-raciaux ont tendance à ne pas interagir avec les autres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Sentiment assez homogène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Groupes cibles: Musulmans &gt; </a:t>
            </a:r>
            <a:r>
              <a:rPr lang="fr-BE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Roms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 &gt; </a:t>
            </a:r>
            <a:r>
              <a:rPr lang="fr-BE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Luxemb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. &gt; Portugais &gt; Asiatiques</a:t>
            </a: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31,7% des résidents pensent que certains groupes sont responsables d’une hausse de la violence et de la criminalité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Sentiment plus prononcé chez les âgés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Groupes cibles: Noirs &gt; Pays de l’Est &gt; </a:t>
            </a:r>
            <a:r>
              <a:rPr lang="fr-BE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Roms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 &gt; Musulmans</a:t>
            </a: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30,3% des </a:t>
            </a:r>
            <a:r>
              <a:rPr lang="fr-BE" sz="1800" b="1">
                <a:latin typeface="Calibri" panose="020F0502020204030204" pitchFamily="34" charset="0"/>
                <a:cs typeface="Calibri" panose="020F0502020204030204" pitchFamily="34" charset="0"/>
              </a:rPr>
              <a:t>résidents pensent que </a:t>
            </a: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certains groupes ont du mal à respecter les règles de bon voisinage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Sentiment assez homogène (légèrement plus fort chez Européens) 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Groupes cibles: </a:t>
            </a:r>
            <a:r>
              <a:rPr lang="fr-BE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Roms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 &gt; Musulmans &gt; Noirs &gt; Portugais &gt; Pays de l’Est</a:t>
            </a:r>
          </a:p>
          <a:p>
            <a:pPr marL="0" indent="0">
              <a:spcBef>
                <a:spcPts val="0"/>
              </a:spcBef>
              <a:buNone/>
            </a:pPr>
            <a:endParaRPr lang="fr-BE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BE" sz="1100" dirty="0">
                <a:latin typeface="Calibri" panose="020F0502020204030204" pitchFamily="34" charset="0"/>
                <a:cs typeface="Calibri" panose="020F0502020204030204" pitchFamily="34" charset="0"/>
              </a:rPr>
              <a:t>Pourcentages plus faibles: abus d’aide sociale (28,7%), la confiance (24,5%), propagation Covid-19 (14,0%), les performances sur le marché du travail (13,5%)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59180" y="1255144"/>
            <a:ext cx="4754880" cy="640080"/>
          </a:xfrm>
        </p:spPr>
        <p:txBody>
          <a:bodyPr>
            <a:normAutofit/>
          </a:bodyPr>
          <a:lstStyle/>
          <a:p>
            <a:r>
              <a:rPr lang="fr-B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qualitative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59180" y="2280372"/>
            <a:ext cx="4623163" cy="4311528"/>
          </a:xfrm>
        </p:spPr>
        <p:txBody>
          <a:bodyPr/>
          <a:lstStyle/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Clichés issus de l’histoire et contexte géopolitique (comme moteurs de la stigmatisation et du racisme):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Paresse de l’Afro-descendant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Soumission de la femme musulmane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Terrorisme islamique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Les réfugiés profitent de l’Etat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Etc.</a:t>
            </a:r>
          </a:p>
          <a:p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Diffusion dans les médias nationaux et internationaux </a:t>
            </a:r>
          </a:p>
          <a:p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Diffusion sur les réseaux sociaux</a:t>
            </a:r>
          </a:p>
        </p:txBody>
      </p:sp>
      <p:pic>
        <p:nvPicPr>
          <p:cNvPr id="25" name="Image 24" descr="Ligne Icône, Signe De Vecteur D&amp;#39;ensemble, Pictogramme Linéaire D&amp;#39;histogramme  De Style D&amp;#39;isolement Sur Le Blanc Symbole, Illustrat Illustration de  Vecteur - Illustration du linéaire, contour: 9266487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0" t="21825" r="22123" b="21958"/>
          <a:stretch/>
        </p:blipFill>
        <p:spPr bwMode="auto">
          <a:xfrm>
            <a:off x="6610895" y="1179261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Image 2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992186" y="1174418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17176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67127" y="1225296"/>
            <a:ext cx="9766725" cy="3520440"/>
          </a:xfrm>
        </p:spPr>
        <p:txBody>
          <a:bodyPr>
            <a:normAutofit/>
          </a:bodyPr>
          <a:lstStyle/>
          <a:p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Racisme et Stéréotypes</a:t>
            </a:r>
            <a:b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fr-BE" sz="1800" b="1" cap="sm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60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Discriminations ethno-raciales</a:t>
            </a:r>
            <a:br>
              <a:rPr lang="fr-BE" sz="6000" b="1" cap="sm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fr-BE" sz="1800" b="1" cap="sm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Cadre légal et Institutionnel</a:t>
            </a:r>
            <a:b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Recommandations politiques et avis d’experts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65774" y="5020055"/>
            <a:ext cx="10026226" cy="1837945"/>
          </a:xfrm>
        </p:spPr>
        <p:txBody>
          <a:bodyPr>
            <a:normAutofit/>
          </a:bodyPr>
          <a:lstStyle/>
          <a:p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En tant que témoin/expert:</a:t>
            </a: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perçues comme répandues (travail, logement, réseau sociaux, enseignement*) et liées à la connaissance de la langue, couleur de peau, origine présupposée</a:t>
            </a: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En tant que victime: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ressenties comme fréquentes chez personnes de couleur noire, Musulmans, Portugais dans certains secteurs (travail, logement, enseignement)</a:t>
            </a:r>
          </a:p>
          <a:p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Invisibilité du phénomène: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 micro-agressions et injustices non reportées (jugé inutile, trop compliqué)</a:t>
            </a:r>
            <a:endParaRPr lang="fr-BE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256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80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Discriminations Perçues comme Témoin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6869" y="1255144"/>
            <a:ext cx="4754880" cy="640080"/>
          </a:xfrm>
        </p:spPr>
        <p:txBody>
          <a:bodyPr/>
          <a:lstStyle/>
          <a:p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quantitative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6342" y="2290060"/>
            <a:ext cx="5548798" cy="4120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Perçue comme très/plutôt répandue:</a:t>
            </a:r>
          </a:p>
          <a:p>
            <a:endParaRPr lang="fr-BE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Méconnaissance du luxembourgeois: 48,8%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 (Port 61%)</a:t>
            </a: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Couleur de peau: 48,3%</a:t>
            </a:r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(Lux 55%, Noirs A-I 64%)</a:t>
            </a: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Signes culturels distinctifs:</a:t>
            </a:r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 47,6%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(Lux 59%)</a:t>
            </a:r>
          </a:p>
          <a:p>
            <a:r>
              <a:rPr lang="fr-BE" sz="1600" b="1" dirty="0">
                <a:latin typeface="Calibri" panose="020F0502020204030204" pitchFamily="34" charset="0"/>
                <a:cs typeface="Calibri" panose="020F0502020204030204" pitchFamily="34" charset="0"/>
              </a:rPr>
              <a:t>Nationalité ou origine supposée: 40,4%</a:t>
            </a:r>
            <a:r>
              <a:rPr lang="fr-BE" sz="1600" i="1" dirty="0">
                <a:latin typeface="Calibri" panose="020F0502020204030204" pitchFamily="34" charset="0"/>
                <a:cs typeface="Calibri" panose="020F0502020204030204" pitchFamily="34" charset="0"/>
              </a:rPr>
              <a:t> (Noirs 50%, Port 49%)</a:t>
            </a:r>
          </a:p>
          <a:p>
            <a:r>
              <a:rPr lang="fr-BE" sz="1400" b="1" dirty="0">
                <a:latin typeface="Calibri" panose="020F0502020204030204" pitchFamily="34" charset="0"/>
                <a:cs typeface="Calibri" panose="020F0502020204030204" pitchFamily="34" charset="0"/>
              </a:rPr>
              <a:t>Méconnaissance du français: 30,9%</a:t>
            </a:r>
            <a:r>
              <a:rPr lang="fr-BE" sz="1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(Port 43%)</a:t>
            </a:r>
          </a:p>
          <a:p>
            <a:r>
              <a:rPr lang="fr-BE" sz="1400" b="1" dirty="0">
                <a:latin typeface="Calibri" panose="020F0502020204030204" pitchFamily="34" charset="0"/>
                <a:cs typeface="Calibri" panose="020F0502020204030204" pitchFamily="34" charset="0"/>
              </a:rPr>
              <a:t>Nom et prénom: 30,6%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 (Noirs A-I 40%)</a:t>
            </a:r>
          </a:p>
          <a:p>
            <a:r>
              <a:rPr lang="fr-BE" sz="1400" b="1" dirty="0">
                <a:latin typeface="Calibri" panose="020F0502020204030204" pitchFamily="34" charset="0"/>
                <a:cs typeface="Calibri" panose="020F0502020204030204" pitchFamily="34" charset="0"/>
              </a:rPr>
              <a:t>Religion ou religiosité: 29,6%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(Lux 38%)</a:t>
            </a:r>
          </a:p>
          <a:p>
            <a:r>
              <a:rPr lang="fr-BE" sz="1100" b="1" dirty="0">
                <a:latin typeface="Calibri" panose="020F0502020204030204" pitchFamily="34" charset="0"/>
                <a:cs typeface="Calibri" panose="020F0502020204030204" pitchFamily="34" charset="0"/>
              </a:rPr>
              <a:t>Méconnaissance de l’allemand: 18,5% </a:t>
            </a:r>
            <a:r>
              <a:rPr lang="fr-BE" sz="1100" i="1" dirty="0">
                <a:latin typeface="Calibri" panose="020F0502020204030204" pitchFamily="34" charset="0"/>
                <a:cs typeface="Calibri" panose="020F0502020204030204" pitchFamily="34" charset="0"/>
              </a:rPr>
              <a:t>(Port 30%)</a:t>
            </a:r>
          </a:p>
          <a:p>
            <a:pPr marL="0" indent="0">
              <a:buNone/>
            </a:pPr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7049431" y="2280372"/>
            <a:ext cx="5010297" cy="4129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Dans les secteurs suivants:</a:t>
            </a:r>
          </a:p>
          <a:p>
            <a:endParaRPr lang="fr-BE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Rech</a:t>
            </a: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. de logement: 50,0%</a:t>
            </a:r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(Port 56%)</a:t>
            </a:r>
            <a:endParaRPr lang="fr-BE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Rech</a:t>
            </a: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. d’emploi: 44,5%</a:t>
            </a:r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(Port 53%, Noirs A-I 55%)</a:t>
            </a:r>
            <a:endParaRPr lang="fr-BE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Réseaux sociaux: 43,0%</a:t>
            </a:r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(Lux 53%)</a:t>
            </a: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Lieu de travail: 34,6%</a:t>
            </a:r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(Port 45%, Noirs A-I 50%)</a:t>
            </a:r>
            <a:endParaRPr lang="fr-BE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600" b="1" dirty="0">
                <a:latin typeface="Calibri" panose="020F0502020204030204" pitchFamily="34" charset="0"/>
                <a:cs typeface="Calibri" panose="020F0502020204030204" pitchFamily="34" charset="0"/>
              </a:rPr>
              <a:t>Contrôle de police: 32,6%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600" i="1" dirty="0">
                <a:latin typeface="Calibri" panose="020F0502020204030204" pitchFamily="34" charset="0"/>
                <a:cs typeface="Calibri" panose="020F0502020204030204" pitchFamily="34" charset="0"/>
              </a:rPr>
              <a:t>(Port 44%)</a:t>
            </a:r>
            <a:endParaRPr lang="fr-BE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400" b="1" dirty="0">
                <a:latin typeface="Calibri" panose="020F0502020204030204" pitchFamily="34" charset="0"/>
                <a:cs typeface="Calibri" panose="020F0502020204030204" pitchFamily="34" charset="0"/>
              </a:rPr>
              <a:t>Enseignement: 26,3%</a:t>
            </a:r>
            <a:r>
              <a:rPr lang="fr-BE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(Port 47%, Noirs A-I 38%)</a:t>
            </a:r>
            <a:endParaRPr lang="fr-BE" sz="1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400" b="1" dirty="0">
                <a:latin typeface="Calibri" panose="020F0502020204030204" pitchFamily="34" charset="0"/>
                <a:cs typeface="Calibri" panose="020F0502020204030204" pitchFamily="34" charset="0"/>
              </a:rPr>
              <a:t>Administrations publiques: 22,5%</a:t>
            </a:r>
            <a:r>
              <a:rPr lang="fr-BE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(Port 41%)</a:t>
            </a:r>
          </a:p>
          <a:p>
            <a:r>
              <a:rPr lang="fr-BE" sz="1100" b="1" dirty="0">
                <a:latin typeface="Calibri" panose="020F0502020204030204" pitchFamily="34" charset="0"/>
                <a:cs typeface="Calibri" panose="020F0502020204030204" pitchFamily="34" charset="0"/>
              </a:rPr>
              <a:t>Sports et loisirs: 11,4%</a:t>
            </a:r>
            <a:r>
              <a:rPr lang="fr-BE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100" i="1" dirty="0">
                <a:latin typeface="Calibri" panose="020F0502020204030204" pitchFamily="34" charset="0"/>
                <a:cs typeface="Calibri" panose="020F0502020204030204" pitchFamily="34" charset="0"/>
              </a:rPr>
              <a:t>(Port 18%)</a:t>
            </a:r>
            <a:endParaRPr lang="fr-BE" sz="11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100" b="1" dirty="0">
                <a:latin typeface="Calibri" panose="020F0502020204030204" pitchFamily="34" charset="0"/>
                <a:cs typeface="Calibri" panose="020F0502020204030204" pitchFamily="34" charset="0"/>
              </a:rPr>
              <a:t>Santé et accès aux soins: 10,5%</a:t>
            </a:r>
            <a:r>
              <a:rPr lang="fr-BE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100" i="1" dirty="0">
                <a:latin typeface="Calibri" panose="020F0502020204030204" pitchFamily="34" charset="0"/>
                <a:cs typeface="Calibri" panose="020F0502020204030204" pitchFamily="34" charset="0"/>
              </a:rPr>
              <a:t>(Port 17%)</a:t>
            </a:r>
            <a:endParaRPr lang="fr-BE" sz="11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Image 24" descr="Ligne Icône, Signe De Vecteur D&amp;#39;ensemble, Pictogramme Linéaire D&amp;#39;histogramme  De Style D&amp;#39;isolement Sur Le Blanc Symbole, Illustrat Illustration de  Vecteur - Illustration du linéaire, contour: 9266487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0" t="21825" r="22123" b="21958"/>
          <a:stretch/>
        </p:blipFill>
        <p:spPr bwMode="auto">
          <a:xfrm>
            <a:off x="704857" y="1184105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0831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Type de bois</Template>
  <TotalTime>1288</TotalTime>
  <Words>2670</Words>
  <Application>Microsoft Macintosh PowerPoint</Application>
  <PresentationFormat>Grand écran</PresentationFormat>
  <Paragraphs>371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9" baseType="lpstr">
      <vt:lpstr>Arial</vt:lpstr>
      <vt:lpstr>Calibri</vt:lpstr>
      <vt:lpstr>Rockwell</vt:lpstr>
      <vt:lpstr>Rockwell Condensed</vt:lpstr>
      <vt:lpstr>Wingdings</vt:lpstr>
      <vt:lpstr>Type de bois</vt:lpstr>
      <vt:lpstr>Racisme et Discriminations Ethno-Raciales au Luxembourg  03.03.2022 – Synthèse des constats et des recommandations</vt:lpstr>
      <vt:lpstr>Deux approches complémentaires</vt:lpstr>
      <vt:lpstr>Deux approches complémentaires</vt:lpstr>
      <vt:lpstr>Racisme et Stéréotypes  Discriminations ethno-raciales Cadre légal et Institutionnel Recommandations politiques et avis d’experts</vt:lpstr>
      <vt:lpstr>Racisme: Ampleur des Phénomènes</vt:lpstr>
      <vt:lpstr>Racisme: Evolution des Phénomènes</vt:lpstr>
      <vt:lpstr>Racisme: Stéréotypes</vt:lpstr>
      <vt:lpstr>Racisme et Stéréotypes  Discriminations ethno-raciales  Cadre légal et Institutionnel Recommandations politiques et avis d’experts</vt:lpstr>
      <vt:lpstr>Discriminations Perçues comme Témoin</vt:lpstr>
      <vt:lpstr>Discriminations Perçues comme Témoin/Expert</vt:lpstr>
      <vt:lpstr>Discriminations Perçues comme Victime</vt:lpstr>
      <vt:lpstr>Discrimination &amp; Racisme: Expériences &amp; Invisibilité</vt:lpstr>
      <vt:lpstr>Racisme et Stéréotypes Discriminations ethno-raciales  Cadre légal et Institutionnel  Recommandations politiques et avis d’experts</vt:lpstr>
      <vt:lpstr>Cadre Légal et Institutionnel</vt:lpstr>
      <vt:lpstr>Racisme et Stéréotypes Discriminations ethno-raciales Cadre légal et Institutionnel   Recommandations politiques</vt:lpstr>
      <vt:lpstr>Attentes de la Population</vt:lpstr>
      <vt:lpstr>Analyse qualitative</vt:lpstr>
      <vt:lpstr>Présentation PowerPoint</vt:lpstr>
      <vt:lpstr>Présentation PowerPoint</vt:lpstr>
      <vt:lpstr>Analyse qualitative</vt:lpstr>
      <vt:lpstr>Analyse qualitative</vt:lpstr>
      <vt:lpstr>Analyse qualitative</vt:lpstr>
      <vt:lpstr>Analyse qualitative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Racisme et Discriminations Ethno-Raciales au Luxembourg</dc:title>
  <dc:creator>Frederic Docquier</dc:creator>
  <cp:lastModifiedBy>Sylvain BESCH</cp:lastModifiedBy>
  <cp:revision>84</cp:revision>
  <cp:lastPrinted>2022-03-01T17:19:03Z</cp:lastPrinted>
  <dcterms:created xsi:type="dcterms:W3CDTF">2022-02-27T12:16:33Z</dcterms:created>
  <dcterms:modified xsi:type="dcterms:W3CDTF">2022-03-08T13:57:45Z</dcterms:modified>
</cp:coreProperties>
</file>